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256" r:id="rId5"/>
    <p:sldId id="257" r:id="rId6"/>
    <p:sldId id="264" r:id="rId7"/>
    <p:sldId id="266" r:id="rId8"/>
    <p:sldId id="275" r:id="rId9"/>
    <p:sldId id="274" r:id="rId10"/>
    <p:sldId id="271" r:id="rId11"/>
    <p:sldId id="276" r:id="rId12"/>
    <p:sldId id="272" r:id="rId13"/>
    <p:sldId id="277" r:id="rId14"/>
    <p:sldId id="262" r:id="rId15"/>
    <p:sldId id="278" r:id="rId16"/>
    <p:sldId id="273" r:id="rId17"/>
    <p:sldId id="280" r:id="rId18"/>
    <p:sldId id="279" r:id="rId19"/>
    <p:sldId id="282" r:id="rId20"/>
    <p:sldId id="283" r:id="rId21"/>
    <p:sldId id="284" r:id="rId22"/>
    <p:sldId id="285" r:id="rId23"/>
    <p:sldId id="263"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94630"/>
  </p:normalViewPr>
  <p:slideViewPr>
    <p:cSldViewPr snapToGrid="0">
      <p:cViewPr varScale="1">
        <p:scale>
          <a:sx n="83" d="100"/>
          <a:sy n="83" d="100"/>
        </p:scale>
        <p:origin x="232"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E9449-B091-4B34-9BDD-E435510EF221}"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E222D96A-A4A8-4675-96E9-5FD68514CC61}">
      <dgm:prSet custT="1"/>
      <dgm:spPr/>
      <dgm:t>
        <a:bodyPr/>
        <a:lstStyle/>
        <a:p>
          <a:r>
            <a:rPr lang="en-US" sz="1800"/>
            <a:t>Define a problem in probabilistic terms.</a:t>
          </a:r>
        </a:p>
      </dgm:t>
    </dgm:pt>
    <dgm:pt modelId="{3759BF3C-E65A-4EB3-BB5E-DB3E2B80FE6F}" type="parTrans" cxnId="{5E686ED3-9B94-4090-A3D2-B201BFB28B89}">
      <dgm:prSet/>
      <dgm:spPr/>
      <dgm:t>
        <a:bodyPr/>
        <a:lstStyle/>
        <a:p>
          <a:endParaRPr lang="en-US"/>
        </a:p>
      </dgm:t>
    </dgm:pt>
    <dgm:pt modelId="{1C7F3A72-378D-4CC3-933B-F0CA6534BD51}" type="sibTrans" cxnId="{5E686ED3-9B94-4090-A3D2-B201BFB28B89}">
      <dgm:prSet phldrT="1"/>
      <dgm:spPr/>
      <dgm:t>
        <a:bodyPr/>
        <a:lstStyle/>
        <a:p>
          <a:r>
            <a:rPr lang="en-US"/>
            <a:t>1</a:t>
          </a:r>
        </a:p>
      </dgm:t>
    </dgm:pt>
    <dgm:pt modelId="{71CA8F04-A5C9-4FBF-AA3A-09703DB7F06B}">
      <dgm:prSet/>
      <dgm:spPr/>
      <dgm:t>
        <a:bodyPr/>
        <a:lstStyle/>
        <a:p>
          <a:r>
            <a:rPr lang="en-US"/>
            <a:t>Generate random samples from the defined probability distributions.</a:t>
          </a:r>
        </a:p>
      </dgm:t>
    </dgm:pt>
    <dgm:pt modelId="{CCB6B9E4-D5CA-4DC3-A90B-4A8A828EBBCE}" type="parTrans" cxnId="{EF843BE3-0D96-40FB-A23F-FF992E6768B9}">
      <dgm:prSet/>
      <dgm:spPr/>
      <dgm:t>
        <a:bodyPr/>
        <a:lstStyle/>
        <a:p>
          <a:endParaRPr lang="en-US"/>
        </a:p>
      </dgm:t>
    </dgm:pt>
    <dgm:pt modelId="{7C691A5C-EEEB-49C1-9731-7401E304879F}" type="sibTrans" cxnId="{EF843BE3-0D96-40FB-A23F-FF992E6768B9}">
      <dgm:prSet phldrT="2"/>
      <dgm:spPr/>
      <dgm:t>
        <a:bodyPr/>
        <a:lstStyle/>
        <a:p>
          <a:r>
            <a:rPr lang="en-US"/>
            <a:t>2</a:t>
          </a:r>
        </a:p>
      </dgm:t>
    </dgm:pt>
    <dgm:pt modelId="{95858863-30F3-4FAC-9615-64880C8C628B}">
      <dgm:prSet/>
      <dgm:spPr/>
      <dgm:t>
        <a:bodyPr/>
        <a:lstStyle/>
        <a:p>
          <a:r>
            <a:rPr lang="en-US"/>
            <a:t>Evaluate an outcome or function for each sample.</a:t>
          </a:r>
        </a:p>
      </dgm:t>
    </dgm:pt>
    <dgm:pt modelId="{BA8026F7-F271-49DF-9BEF-AC631797C7DD}" type="parTrans" cxnId="{C2C89CFE-40C4-4808-9B64-CB77BB169B62}">
      <dgm:prSet/>
      <dgm:spPr/>
      <dgm:t>
        <a:bodyPr/>
        <a:lstStyle/>
        <a:p>
          <a:endParaRPr lang="en-US"/>
        </a:p>
      </dgm:t>
    </dgm:pt>
    <dgm:pt modelId="{34ECFEFB-33F8-438F-9219-4AC1955F29A7}" type="sibTrans" cxnId="{C2C89CFE-40C4-4808-9B64-CB77BB169B62}">
      <dgm:prSet phldrT="3"/>
      <dgm:spPr/>
      <dgm:t>
        <a:bodyPr/>
        <a:lstStyle/>
        <a:p>
          <a:r>
            <a:rPr lang="en-US"/>
            <a:t>3</a:t>
          </a:r>
        </a:p>
      </dgm:t>
    </dgm:pt>
    <dgm:pt modelId="{F8C5F497-48A2-4A27-82EE-15E481A11318}">
      <dgm:prSet/>
      <dgm:spPr/>
      <dgm:t>
        <a:bodyPr/>
        <a:lstStyle/>
        <a:p>
          <a:r>
            <a:rPr lang="en-US"/>
            <a:t>Aggregate results (</a:t>
          </a:r>
          <a:r>
            <a:rPr lang="en-US" err="1"/>
            <a:t>eg</a:t>
          </a:r>
          <a:r>
            <a:rPr lang="en-US"/>
            <a:t>: mean, variance, probability estimate)</a:t>
          </a:r>
        </a:p>
      </dgm:t>
    </dgm:pt>
    <dgm:pt modelId="{A6132A2D-41D9-4D30-B327-EA56846DFBF9}" type="parTrans" cxnId="{604C7E00-F8E2-4905-9826-355681A76790}">
      <dgm:prSet/>
      <dgm:spPr/>
      <dgm:t>
        <a:bodyPr/>
        <a:lstStyle/>
        <a:p>
          <a:endParaRPr lang="en-US"/>
        </a:p>
      </dgm:t>
    </dgm:pt>
    <dgm:pt modelId="{BDE823D9-E9BD-4AAE-B83A-2FA4838A2D99}" type="sibTrans" cxnId="{604C7E00-F8E2-4905-9826-355681A76790}">
      <dgm:prSet phldrT="4"/>
      <dgm:spPr/>
      <dgm:t>
        <a:bodyPr/>
        <a:lstStyle/>
        <a:p>
          <a:r>
            <a:rPr lang="en-US"/>
            <a:t>4</a:t>
          </a:r>
        </a:p>
      </dgm:t>
    </dgm:pt>
    <dgm:pt modelId="{61BF6F49-769A-45D0-9338-ADF50EB975E2}" type="pres">
      <dgm:prSet presAssocID="{274E9449-B091-4B34-9BDD-E435510EF221}" presName="linearFlow" presStyleCnt="0">
        <dgm:presLayoutVars>
          <dgm:dir/>
          <dgm:animLvl val="lvl"/>
          <dgm:resizeHandles val="exact"/>
        </dgm:presLayoutVars>
      </dgm:prSet>
      <dgm:spPr/>
    </dgm:pt>
    <dgm:pt modelId="{D7B63E5B-B76C-4281-88E7-0E5C5EC03420}" type="pres">
      <dgm:prSet presAssocID="{E222D96A-A4A8-4675-96E9-5FD68514CC61}" presName="compositeNode" presStyleCnt="0"/>
      <dgm:spPr/>
    </dgm:pt>
    <dgm:pt modelId="{9461C3A1-1143-43D1-BB1A-09C77FCB33EB}" type="pres">
      <dgm:prSet presAssocID="{E222D96A-A4A8-4675-96E9-5FD68514CC61}" presName="parTx" presStyleLbl="node1" presStyleIdx="0" presStyleCnt="0">
        <dgm:presLayoutVars>
          <dgm:chMax val="0"/>
          <dgm:chPref val="0"/>
          <dgm:bulletEnabled val="1"/>
        </dgm:presLayoutVars>
      </dgm:prSet>
      <dgm:spPr/>
    </dgm:pt>
    <dgm:pt modelId="{D8F402D8-177B-49F6-B772-EE26E7C7CC35}" type="pres">
      <dgm:prSet presAssocID="{E222D96A-A4A8-4675-96E9-5FD68514CC61}" presName="parSh" presStyleCnt="0"/>
      <dgm:spPr/>
    </dgm:pt>
    <dgm:pt modelId="{101AC918-85F3-4C37-94D7-A28447DA0505}" type="pres">
      <dgm:prSet presAssocID="{E222D96A-A4A8-4675-96E9-5FD68514CC61}" presName="lineNode" presStyleLbl="alignAccFollowNode1" presStyleIdx="0" presStyleCnt="12"/>
      <dgm:spPr/>
    </dgm:pt>
    <dgm:pt modelId="{D38E3A9D-EE21-4DFB-9B97-76A142B27F6A}" type="pres">
      <dgm:prSet presAssocID="{E222D96A-A4A8-4675-96E9-5FD68514CC61}" presName="lineArrowNode" presStyleLbl="alignAccFollowNode1" presStyleIdx="1" presStyleCnt="12"/>
      <dgm:spPr/>
    </dgm:pt>
    <dgm:pt modelId="{FFB7A361-4FDF-4284-8B93-558A242DF5E8}" type="pres">
      <dgm:prSet presAssocID="{1C7F3A72-378D-4CC3-933B-F0CA6534BD51}" presName="sibTransNodeCircle" presStyleLbl="alignNode1" presStyleIdx="0" presStyleCnt="4">
        <dgm:presLayoutVars>
          <dgm:chMax val="0"/>
          <dgm:bulletEnabled/>
        </dgm:presLayoutVars>
      </dgm:prSet>
      <dgm:spPr/>
    </dgm:pt>
    <dgm:pt modelId="{909DDE82-E1E4-49D2-B042-6C4E11E3D9A5}" type="pres">
      <dgm:prSet presAssocID="{1C7F3A72-378D-4CC3-933B-F0CA6534BD51}" presName="spacerBetweenCircleAndCallout" presStyleCnt="0">
        <dgm:presLayoutVars/>
      </dgm:prSet>
      <dgm:spPr/>
    </dgm:pt>
    <dgm:pt modelId="{43A64BF2-1D23-4EDC-982D-359B802AFE54}" type="pres">
      <dgm:prSet presAssocID="{E222D96A-A4A8-4675-96E9-5FD68514CC61}" presName="nodeText" presStyleLbl="alignAccFollowNode1" presStyleIdx="2" presStyleCnt="12">
        <dgm:presLayoutVars>
          <dgm:bulletEnabled val="1"/>
        </dgm:presLayoutVars>
      </dgm:prSet>
      <dgm:spPr/>
    </dgm:pt>
    <dgm:pt modelId="{C24960BC-7BBA-4334-A70D-6896EDDBDF41}" type="pres">
      <dgm:prSet presAssocID="{1C7F3A72-378D-4CC3-933B-F0CA6534BD51}" presName="sibTransComposite" presStyleCnt="0"/>
      <dgm:spPr/>
    </dgm:pt>
    <dgm:pt modelId="{94170E6B-FC62-4416-8BA5-9B65D9EFB709}" type="pres">
      <dgm:prSet presAssocID="{71CA8F04-A5C9-4FBF-AA3A-09703DB7F06B}" presName="compositeNode" presStyleCnt="0"/>
      <dgm:spPr/>
    </dgm:pt>
    <dgm:pt modelId="{765D1909-93C7-444D-AE8F-C02AE0331047}" type="pres">
      <dgm:prSet presAssocID="{71CA8F04-A5C9-4FBF-AA3A-09703DB7F06B}" presName="parTx" presStyleLbl="node1" presStyleIdx="0" presStyleCnt="0">
        <dgm:presLayoutVars>
          <dgm:chMax val="0"/>
          <dgm:chPref val="0"/>
          <dgm:bulletEnabled val="1"/>
        </dgm:presLayoutVars>
      </dgm:prSet>
      <dgm:spPr/>
    </dgm:pt>
    <dgm:pt modelId="{34472DE4-821C-40E7-9D67-156F166C3018}" type="pres">
      <dgm:prSet presAssocID="{71CA8F04-A5C9-4FBF-AA3A-09703DB7F06B}" presName="parSh" presStyleCnt="0"/>
      <dgm:spPr/>
    </dgm:pt>
    <dgm:pt modelId="{8276A1DC-D30C-422D-82EB-324157E93A04}" type="pres">
      <dgm:prSet presAssocID="{71CA8F04-A5C9-4FBF-AA3A-09703DB7F06B}" presName="lineNode" presStyleLbl="alignAccFollowNode1" presStyleIdx="3" presStyleCnt="12"/>
      <dgm:spPr/>
    </dgm:pt>
    <dgm:pt modelId="{DC74A714-50C5-4F93-963D-E576DBC855FE}" type="pres">
      <dgm:prSet presAssocID="{71CA8F04-A5C9-4FBF-AA3A-09703DB7F06B}" presName="lineArrowNode" presStyleLbl="alignAccFollowNode1" presStyleIdx="4" presStyleCnt="12"/>
      <dgm:spPr/>
    </dgm:pt>
    <dgm:pt modelId="{58370D69-5151-421D-AB2A-462F5B627ED1}" type="pres">
      <dgm:prSet presAssocID="{7C691A5C-EEEB-49C1-9731-7401E304879F}" presName="sibTransNodeCircle" presStyleLbl="alignNode1" presStyleIdx="1" presStyleCnt="4">
        <dgm:presLayoutVars>
          <dgm:chMax val="0"/>
          <dgm:bulletEnabled/>
        </dgm:presLayoutVars>
      </dgm:prSet>
      <dgm:spPr/>
    </dgm:pt>
    <dgm:pt modelId="{B8F9AD36-5669-4FBC-A8A8-DDF4F36A49E0}" type="pres">
      <dgm:prSet presAssocID="{7C691A5C-EEEB-49C1-9731-7401E304879F}" presName="spacerBetweenCircleAndCallout" presStyleCnt="0">
        <dgm:presLayoutVars/>
      </dgm:prSet>
      <dgm:spPr/>
    </dgm:pt>
    <dgm:pt modelId="{812CBC43-0F84-4EBF-849B-C013196008C3}" type="pres">
      <dgm:prSet presAssocID="{71CA8F04-A5C9-4FBF-AA3A-09703DB7F06B}" presName="nodeText" presStyleLbl="alignAccFollowNode1" presStyleIdx="5" presStyleCnt="12">
        <dgm:presLayoutVars>
          <dgm:bulletEnabled val="1"/>
        </dgm:presLayoutVars>
      </dgm:prSet>
      <dgm:spPr/>
    </dgm:pt>
    <dgm:pt modelId="{EBBDDB27-F4D7-4912-875E-33F66319B5AD}" type="pres">
      <dgm:prSet presAssocID="{7C691A5C-EEEB-49C1-9731-7401E304879F}" presName="sibTransComposite" presStyleCnt="0"/>
      <dgm:spPr/>
    </dgm:pt>
    <dgm:pt modelId="{CB733DCC-4664-4DFC-B553-B6B575F8DA28}" type="pres">
      <dgm:prSet presAssocID="{95858863-30F3-4FAC-9615-64880C8C628B}" presName="compositeNode" presStyleCnt="0"/>
      <dgm:spPr/>
    </dgm:pt>
    <dgm:pt modelId="{7BC5344F-1829-4103-8532-E125BE49CBF6}" type="pres">
      <dgm:prSet presAssocID="{95858863-30F3-4FAC-9615-64880C8C628B}" presName="parTx" presStyleLbl="node1" presStyleIdx="0" presStyleCnt="0">
        <dgm:presLayoutVars>
          <dgm:chMax val="0"/>
          <dgm:chPref val="0"/>
          <dgm:bulletEnabled val="1"/>
        </dgm:presLayoutVars>
      </dgm:prSet>
      <dgm:spPr/>
    </dgm:pt>
    <dgm:pt modelId="{93C0E128-2579-4916-9EE0-88674480C4CA}" type="pres">
      <dgm:prSet presAssocID="{95858863-30F3-4FAC-9615-64880C8C628B}" presName="parSh" presStyleCnt="0"/>
      <dgm:spPr/>
    </dgm:pt>
    <dgm:pt modelId="{0DFB4E53-A674-45A2-969F-F8AAF503FFF2}" type="pres">
      <dgm:prSet presAssocID="{95858863-30F3-4FAC-9615-64880C8C628B}" presName="lineNode" presStyleLbl="alignAccFollowNode1" presStyleIdx="6" presStyleCnt="12"/>
      <dgm:spPr/>
    </dgm:pt>
    <dgm:pt modelId="{5FA41A6B-9D16-49D7-B1BD-8EE51BE02091}" type="pres">
      <dgm:prSet presAssocID="{95858863-30F3-4FAC-9615-64880C8C628B}" presName="lineArrowNode" presStyleLbl="alignAccFollowNode1" presStyleIdx="7" presStyleCnt="12"/>
      <dgm:spPr/>
    </dgm:pt>
    <dgm:pt modelId="{6054E0D4-0C25-4206-8C8F-316FBAAA1A42}" type="pres">
      <dgm:prSet presAssocID="{34ECFEFB-33F8-438F-9219-4AC1955F29A7}" presName="sibTransNodeCircle" presStyleLbl="alignNode1" presStyleIdx="2" presStyleCnt="4">
        <dgm:presLayoutVars>
          <dgm:chMax val="0"/>
          <dgm:bulletEnabled/>
        </dgm:presLayoutVars>
      </dgm:prSet>
      <dgm:spPr/>
    </dgm:pt>
    <dgm:pt modelId="{0C2B6039-4F60-4952-A468-618D30DA5678}" type="pres">
      <dgm:prSet presAssocID="{34ECFEFB-33F8-438F-9219-4AC1955F29A7}" presName="spacerBetweenCircleAndCallout" presStyleCnt="0">
        <dgm:presLayoutVars/>
      </dgm:prSet>
      <dgm:spPr/>
    </dgm:pt>
    <dgm:pt modelId="{4940FBE0-13D9-462A-A29F-6F394709E725}" type="pres">
      <dgm:prSet presAssocID="{95858863-30F3-4FAC-9615-64880C8C628B}" presName="nodeText" presStyleLbl="alignAccFollowNode1" presStyleIdx="8" presStyleCnt="12">
        <dgm:presLayoutVars>
          <dgm:bulletEnabled val="1"/>
        </dgm:presLayoutVars>
      </dgm:prSet>
      <dgm:spPr/>
    </dgm:pt>
    <dgm:pt modelId="{59C34360-1D11-4F97-919C-8C06A00FB536}" type="pres">
      <dgm:prSet presAssocID="{34ECFEFB-33F8-438F-9219-4AC1955F29A7}" presName="sibTransComposite" presStyleCnt="0"/>
      <dgm:spPr/>
    </dgm:pt>
    <dgm:pt modelId="{44AEE910-C8D8-4111-BCF5-5B639841A7B2}" type="pres">
      <dgm:prSet presAssocID="{F8C5F497-48A2-4A27-82EE-15E481A11318}" presName="compositeNode" presStyleCnt="0"/>
      <dgm:spPr/>
    </dgm:pt>
    <dgm:pt modelId="{9D32416F-DD36-4447-B699-34C560EB74C5}" type="pres">
      <dgm:prSet presAssocID="{F8C5F497-48A2-4A27-82EE-15E481A11318}" presName="parTx" presStyleLbl="node1" presStyleIdx="0" presStyleCnt="0">
        <dgm:presLayoutVars>
          <dgm:chMax val="0"/>
          <dgm:chPref val="0"/>
          <dgm:bulletEnabled val="1"/>
        </dgm:presLayoutVars>
      </dgm:prSet>
      <dgm:spPr/>
    </dgm:pt>
    <dgm:pt modelId="{6567D800-68D0-4983-B773-0A66F7E12E19}" type="pres">
      <dgm:prSet presAssocID="{F8C5F497-48A2-4A27-82EE-15E481A11318}" presName="parSh" presStyleCnt="0"/>
      <dgm:spPr/>
    </dgm:pt>
    <dgm:pt modelId="{F0535585-E6EF-48BE-A172-8C0CF694339B}" type="pres">
      <dgm:prSet presAssocID="{F8C5F497-48A2-4A27-82EE-15E481A11318}" presName="lineNode" presStyleLbl="alignAccFollowNode1" presStyleIdx="9" presStyleCnt="12"/>
      <dgm:spPr/>
    </dgm:pt>
    <dgm:pt modelId="{7552F93B-8EC3-4FC0-A1CA-76AC05273CB4}" type="pres">
      <dgm:prSet presAssocID="{F8C5F497-48A2-4A27-82EE-15E481A11318}" presName="lineArrowNode" presStyleLbl="alignAccFollowNode1" presStyleIdx="10" presStyleCnt="12"/>
      <dgm:spPr/>
    </dgm:pt>
    <dgm:pt modelId="{CAD7A8BA-2387-4E28-B407-0E929FEE06BC}" type="pres">
      <dgm:prSet presAssocID="{BDE823D9-E9BD-4AAE-B83A-2FA4838A2D99}" presName="sibTransNodeCircle" presStyleLbl="alignNode1" presStyleIdx="3" presStyleCnt="4">
        <dgm:presLayoutVars>
          <dgm:chMax val="0"/>
          <dgm:bulletEnabled/>
        </dgm:presLayoutVars>
      </dgm:prSet>
      <dgm:spPr/>
    </dgm:pt>
    <dgm:pt modelId="{5560281B-C80A-4773-B609-4B1BF7A157C2}" type="pres">
      <dgm:prSet presAssocID="{BDE823D9-E9BD-4AAE-B83A-2FA4838A2D99}" presName="spacerBetweenCircleAndCallout" presStyleCnt="0">
        <dgm:presLayoutVars/>
      </dgm:prSet>
      <dgm:spPr/>
    </dgm:pt>
    <dgm:pt modelId="{C5C56213-8F36-41C8-95D2-955B970D09B1}" type="pres">
      <dgm:prSet presAssocID="{F8C5F497-48A2-4A27-82EE-15E481A11318}" presName="nodeText" presStyleLbl="alignAccFollowNode1" presStyleIdx="11" presStyleCnt="12">
        <dgm:presLayoutVars>
          <dgm:bulletEnabled val="1"/>
        </dgm:presLayoutVars>
      </dgm:prSet>
      <dgm:spPr/>
    </dgm:pt>
  </dgm:ptLst>
  <dgm:cxnLst>
    <dgm:cxn modelId="{604C7E00-F8E2-4905-9826-355681A76790}" srcId="{274E9449-B091-4B34-9BDD-E435510EF221}" destId="{F8C5F497-48A2-4A27-82EE-15E481A11318}" srcOrd="3" destOrd="0" parTransId="{A6132A2D-41D9-4D30-B327-EA56846DFBF9}" sibTransId="{BDE823D9-E9BD-4AAE-B83A-2FA4838A2D99}"/>
    <dgm:cxn modelId="{357C0E09-7B42-D543-80AE-E8552EEA4C52}" type="presOf" srcId="{F8C5F497-48A2-4A27-82EE-15E481A11318}" destId="{C5C56213-8F36-41C8-95D2-955B970D09B1}" srcOrd="0" destOrd="0" presId="urn:microsoft.com/office/officeart/2016/7/layout/LinearArrowProcessNumbered"/>
    <dgm:cxn modelId="{C2BDB413-1E36-3548-A72F-9CC42B468435}" type="presOf" srcId="{34ECFEFB-33F8-438F-9219-4AC1955F29A7}" destId="{6054E0D4-0C25-4206-8C8F-316FBAAA1A42}" srcOrd="0" destOrd="0" presId="urn:microsoft.com/office/officeart/2016/7/layout/LinearArrowProcessNumbered"/>
    <dgm:cxn modelId="{D9B4B91F-8F79-2F4D-96B4-B7DF362C3CCC}" type="presOf" srcId="{95858863-30F3-4FAC-9615-64880C8C628B}" destId="{4940FBE0-13D9-462A-A29F-6F394709E725}" srcOrd="0" destOrd="0" presId="urn:microsoft.com/office/officeart/2016/7/layout/LinearArrowProcessNumbered"/>
    <dgm:cxn modelId="{41F44C4E-BB38-DF42-9AFE-D84EC573AF0F}" type="presOf" srcId="{BDE823D9-E9BD-4AAE-B83A-2FA4838A2D99}" destId="{CAD7A8BA-2387-4E28-B407-0E929FEE06BC}" srcOrd="0" destOrd="0" presId="urn:microsoft.com/office/officeart/2016/7/layout/LinearArrowProcessNumbered"/>
    <dgm:cxn modelId="{92374B55-077E-7440-B03B-0C277DAE980E}" type="presOf" srcId="{1C7F3A72-378D-4CC3-933B-F0CA6534BD51}" destId="{FFB7A361-4FDF-4284-8B93-558A242DF5E8}" srcOrd="0" destOrd="0" presId="urn:microsoft.com/office/officeart/2016/7/layout/LinearArrowProcessNumbered"/>
    <dgm:cxn modelId="{0F2748B9-E583-034A-8BCC-7536E970C99A}" type="presOf" srcId="{274E9449-B091-4B34-9BDD-E435510EF221}" destId="{61BF6F49-769A-45D0-9338-ADF50EB975E2}" srcOrd="0" destOrd="0" presId="urn:microsoft.com/office/officeart/2016/7/layout/LinearArrowProcessNumbered"/>
    <dgm:cxn modelId="{9E5366C0-193D-A148-AB18-7D4CE651DE1A}" type="presOf" srcId="{E222D96A-A4A8-4675-96E9-5FD68514CC61}" destId="{43A64BF2-1D23-4EDC-982D-359B802AFE54}" srcOrd="0" destOrd="0" presId="urn:microsoft.com/office/officeart/2016/7/layout/LinearArrowProcessNumbered"/>
    <dgm:cxn modelId="{5E686ED3-9B94-4090-A3D2-B201BFB28B89}" srcId="{274E9449-B091-4B34-9BDD-E435510EF221}" destId="{E222D96A-A4A8-4675-96E9-5FD68514CC61}" srcOrd="0" destOrd="0" parTransId="{3759BF3C-E65A-4EB3-BB5E-DB3E2B80FE6F}" sibTransId="{1C7F3A72-378D-4CC3-933B-F0CA6534BD51}"/>
    <dgm:cxn modelId="{526D20DE-2D51-0A46-8C2D-22FAD11289C0}" type="presOf" srcId="{7C691A5C-EEEB-49C1-9731-7401E304879F}" destId="{58370D69-5151-421D-AB2A-462F5B627ED1}" srcOrd="0" destOrd="0" presId="urn:microsoft.com/office/officeart/2016/7/layout/LinearArrowProcessNumbered"/>
    <dgm:cxn modelId="{EF843BE3-0D96-40FB-A23F-FF992E6768B9}" srcId="{274E9449-B091-4B34-9BDD-E435510EF221}" destId="{71CA8F04-A5C9-4FBF-AA3A-09703DB7F06B}" srcOrd="1" destOrd="0" parTransId="{CCB6B9E4-D5CA-4DC3-A90B-4A8A828EBBCE}" sibTransId="{7C691A5C-EEEB-49C1-9731-7401E304879F}"/>
    <dgm:cxn modelId="{5ECBB0E3-419A-AE46-9045-BD91D5C9ECB7}" type="presOf" srcId="{71CA8F04-A5C9-4FBF-AA3A-09703DB7F06B}" destId="{812CBC43-0F84-4EBF-849B-C013196008C3}" srcOrd="0" destOrd="0" presId="urn:microsoft.com/office/officeart/2016/7/layout/LinearArrowProcessNumbered"/>
    <dgm:cxn modelId="{C2C89CFE-40C4-4808-9B64-CB77BB169B62}" srcId="{274E9449-B091-4B34-9BDD-E435510EF221}" destId="{95858863-30F3-4FAC-9615-64880C8C628B}" srcOrd="2" destOrd="0" parTransId="{BA8026F7-F271-49DF-9BEF-AC631797C7DD}" sibTransId="{34ECFEFB-33F8-438F-9219-4AC1955F29A7}"/>
    <dgm:cxn modelId="{433B6D33-2D47-664C-A209-411FE0CBBCA4}" type="presParOf" srcId="{61BF6F49-769A-45D0-9338-ADF50EB975E2}" destId="{D7B63E5B-B76C-4281-88E7-0E5C5EC03420}" srcOrd="0" destOrd="0" presId="urn:microsoft.com/office/officeart/2016/7/layout/LinearArrowProcessNumbered"/>
    <dgm:cxn modelId="{450FAF5B-A30C-9045-B532-E521E7966B5B}" type="presParOf" srcId="{D7B63E5B-B76C-4281-88E7-0E5C5EC03420}" destId="{9461C3A1-1143-43D1-BB1A-09C77FCB33EB}" srcOrd="0" destOrd="0" presId="urn:microsoft.com/office/officeart/2016/7/layout/LinearArrowProcessNumbered"/>
    <dgm:cxn modelId="{1D185AE6-0512-DC43-92C7-9C2CD6FAA0D1}" type="presParOf" srcId="{D7B63E5B-B76C-4281-88E7-0E5C5EC03420}" destId="{D8F402D8-177B-49F6-B772-EE26E7C7CC35}" srcOrd="1" destOrd="0" presId="urn:microsoft.com/office/officeart/2016/7/layout/LinearArrowProcessNumbered"/>
    <dgm:cxn modelId="{05619B76-6147-F747-8F96-ABAB704CE310}" type="presParOf" srcId="{D8F402D8-177B-49F6-B772-EE26E7C7CC35}" destId="{101AC918-85F3-4C37-94D7-A28447DA0505}" srcOrd="0" destOrd="0" presId="urn:microsoft.com/office/officeart/2016/7/layout/LinearArrowProcessNumbered"/>
    <dgm:cxn modelId="{101B0F34-7AA7-8240-8A06-D9DFB5F91DE7}" type="presParOf" srcId="{D8F402D8-177B-49F6-B772-EE26E7C7CC35}" destId="{D38E3A9D-EE21-4DFB-9B97-76A142B27F6A}" srcOrd="1" destOrd="0" presId="urn:microsoft.com/office/officeart/2016/7/layout/LinearArrowProcessNumbered"/>
    <dgm:cxn modelId="{A9A5EED1-D517-964F-9462-4436E82828C0}" type="presParOf" srcId="{D8F402D8-177B-49F6-B772-EE26E7C7CC35}" destId="{FFB7A361-4FDF-4284-8B93-558A242DF5E8}" srcOrd="2" destOrd="0" presId="urn:microsoft.com/office/officeart/2016/7/layout/LinearArrowProcessNumbered"/>
    <dgm:cxn modelId="{75944B5A-AE4A-8D4D-8980-DC86B96ACF40}" type="presParOf" srcId="{D8F402D8-177B-49F6-B772-EE26E7C7CC35}" destId="{909DDE82-E1E4-49D2-B042-6C4E11E3D9A5}" srcOrd="3" destOrd="0" presId="urn:microsoft.com/office/officeart/2016/7/layout/LinearArrowProcessNumbered"/>
    <dgm:cxn modelId="{80BC70A6-71AC-474A-8D68-7EF139FEBBE2}" type="presParOf" srcId="{D7B63E5B-B76C-4281-88E7-0E5C5EC03420}" destId="{43A64BF2-1D23-4EDC-982D-359B802AFE54}" srcOrd="2" destOrd="0" presId="urn:microsoft.com/office/officeart/2016/7/layout/LinearArrowProcessNumbered"/>
    <dgm:cxn modelId="{053F4092-9726-2A41-97A9-84E3A55C299E}" type="presParOf" srcId="{61BF6F49-769A-45D0-9338-ADF50EB975E2}" destId="{C24960BC-7BBA-4334-A70D-6896EDDBDF41}" srcOrd="1" destOrd="0" presId="urn:microsoft.com/office/officeart/2016/7/layout/LinearArrowProcessNumbered"/>
    <dgm:cxn modelId="{EB3B98C2-09D3-D041-A3E0-8EDA4DFF13FB}" type="presParOf" srcId="{61BF6F49-769A-45D0-9338-ADF50EB975E2}" destId="{94170E6B-FC62-4416-8BA5-9B65D9EFB709}" srcOrd="2" destOrd="0" presId="urn:microsoft.com/office/officeart/2016/7/layout/LinearArrowProcessNumbered"/>
    <dgm:cxn modelId="{D8B0F5E9-43FE-334A-A533-95BE32681A20}" type="presParOf" srcId="{94170E6B-FC62-4416-8BA5-9B65D9EFB709}" destId="{765D1909-93C7-444D-AE8F-C02AE0331047}" srcOrd="0" destOrd="0" presId="urn:microsoft.com/office/officeart/2016/7/layout/LinearArrowProcessNumbered"/>
    <dgm:cxn modelId="{F590BA41-4D77-2840-8CAC-335C6B1CE41F}" type="presParOf" srcId="{94170E6B-FC62-4416-8BA5-9B65D9EFB709}" destId="{34472DE4-821C-40E7-9D67-156F166C3018}" srcOrd="1" destOrd="0" presId="urn:microsoft.com/office/officeart/2016/7/layout/LinearArrowProcessNumbered"/>
    <dgm:cxn modelId="{5425F3DA-E1F7-3349-AF4B-608A13DB318B}" type="presParOf" srcId="{34472DE4-821C-40E7-9D67-156F166C3018}" destId="{8276A1DC-D30C-422D-82EB-324157E93A04}" srcOrd="0" destOrd="0" presId="urn:microsoft.com/office/officeart/2016/7/layout/LinearArrowProcessNumbered"/>
    <dgm:cxn modelId="{E8BF578D-5B8F-8F4A-A5A0-38D023302FE4}" type="presParOf" srcId="{34472DE4-821C-40E7-9D67-156F166C3018}" destId="{DC74A714-50C5-4F93-963D-E576DBC855FE}" srcOrd="1" destOrd="0" presId="urn:microsoft.com/office/officeart/2016/7/layout/LinearArrowProcessNumbered"/>
    <dgm:cxn modelId="{BF9D6334-7969-B848-B16D-9FE220AFB823}" type="presParOf" srcId="{34472DE4-821C-40E7-9D67-156F166C3018}" destId="{58370D69-5151-421D-AB2A-462F5B627ED1}" srcOrd="2" destOrd="0" presId="urn:microsoft.com/office/officeart/2016/7/layout/LinearArrowProcessNumbered"/>
    <dgm:cxn modelId="{8953C5DD-2357-274F-8CD6-1A6BFF970884}" type="presParOf" srcId="{34472DE4-821C-40E7-9D67-156F166C3018}" destId="{B8F9AD36-5669-4FBC-A8A8-DDF4F36A49E0}" srcOrd="3" destOrd="0" presId="urn:microsoft.com/office/officeart/2016/7/layout/LinearArrowProcessNumbered"/>
    <dgm:cxn modelId="{191D5386-44CE-6A45-BA60-DE4CB9EFC582}" type="presParOf" srcId="{94170E6B-FC62-4416-8BA5-9B65D9EFB709}" destId="{812CBC43-0F84-4EBF-849B-C013196008C3}" srcOrd="2" destOrd="0" presId="urn:microsoft.com/office/officeart/2016/7/layout/LinearArrowProcessNumbered"/>
    <dgm:cxn modelId="{3DF2182C-C780-3940-9B56-BBFE983F0FF6}" type="presParOf" srcId="{61BF6F49-769A-45D0-9338-ADF50EB975E2}" destId="{EBBDDB27-F4D7-4912-875E-33F66319B5AD}" srcOrd="3" destOrd="0" presId="urn:microsoft.com/office/officeart/2016/7/layout/LinearArrowProcessNumbered"/>
    <dgm:cxn modelId="{03FEF1A5-2D70-A941-860A-07177D5DE2C5}" type="presParOf" srcId="{61BF6F49-769A-45D0-9338-ADF50EB975E2}" destId="{CB733DCC-4664-4DFC-B553-B6B575F8DA28}" srcOrd="4" destOrd="0" presId="urn:microsoft.com/office/officeart/2016/7/layout/LinearArrowProcessNumbered"/>
    <dgm:cxn modelId="{D1548FFC-16B8-E84D-931D-07A2862DF553}" type="presParOf" srcId="{CB733DCC-4664-4DFC-B553-B6B575F8DA28}" destId="{7BC5344F-1829-4103-8532-E125BE49CBF6}" srcOrd="0" destOrd="0" presId="urn:microsoft.com/office/officeart/2016/7/layout/LinearArrowProcessNumbered"/>
    <dgm:cxn modelId="{2F53C9F2-2ECB-6D41-9356-E7E7773AC6DA}" type="presParOf" srcId="{CB733DCC-4664-4DFC-B553-B6B575F8DA28}" destId="{93C0E128-2579-4916-9EE0-88674480C4CA}" srcOrd="1" destOrd="0" presId="urn:microsoft.com/office/officeart/2016/7/layout/LinearArrowProcessNumbered"/>
    <dgm:cxn modelId="{AA76311D-6622-7D45-ABD2-4B5133D400C2}" type="presParOf" srcId="{93C0E128-2579-4916-9EE0-88674480C4CA}" destId="{0DFB4E53-A674-45A2-969F-F8AAF503FFF2}" srcOrd="0" destOrd="0" presId="urn:microsoft.com/office/officeart/2016/7/layout/LinearArrowProcessNumbered"/>
    <dgm:cxn modelId="{6A4FD47A-D47B-634F-A0EA-478CD0B09A43}" type="presParOf" srcId="{93C0E128-2579-4916-9EE0-88674480C4CA}" destId="{5FA41A6B-9D16-49D7-B1BD-8EE51BE02091}" srcOrd="1" destOrd="0" presId="urn:microsoft.com/office/officeart/2016/7/layout/LinearArrowProcessNumbered"/>
    <dgm:cxn modelId="{2BF58C0E-F110-4F46-BFA3-95DEA9C62F15}" type="presParOf" srcId="{93C0E128-2579-4916-9EE0-88674480C4CA}" destId="{6054E0D4-0C25-4206-8C8F-316FBAAA1A42}" srcOrd="2" destOrd="0" presId="urn:microsoft.com/office/officeart/2016/7/layout/LinearArrowProcessNumbered"/>
    <dgm:cxn modelId="{E39461DB-9A56-D243-8FC9-FDE12A336657}" type="presParOf" srcId="{93C0E128-2579-4916-9EE0-88674480C4CA}" destId="{0C2B6039-4F60-4952-A468-618D30DA5678}" srcOrd="3" destOrd="0" presId="urn:microsoft.com/office/officeart/2016/7/layout/LinearArrowProcessNumbered"/>
    <dgm:cxn modelId="{299C5D8D-AF53-B74B-94D1-8D9D490C9331}" type="presParOf" srcId="{CB733DCC-4664-4DFC-B553-B6B575F8DA28}" destId="{4940FBE0-13D9-462A-A29F-6F394709E725}" srcOrd="2" destOrd="0" presId="urn:microsoft.com/office/officeart/2016/7/layout/LinearArrowProcessNumbered"/>
    <dgm:cxn modelId="{947C5A61-B04F-D84D-84C9-CF19F047AFC4}" type="presParOf" srcId="{61BF6F49-769A-45D0-9338-ADF50EB975E2}" destId="{59C34360-1D11-4F97-919C-8C06A00FB536}" srcOrd="5" destOrd="0" presId="urn:microsoft.com/office/officeart/2016/7/layout/LinearArrowProcessNumbered"/>
    <dgm:cxn modelId="{3A5C1B97-2402-C040-9310-2E340B59B7BB}" type="presParOf" srcId="{61BF6F49-769A-45D0-9338-ADF50EB975E2}" destId="{44AEE910-C8D8-4111-BCF5-5B639841A7B2}" srcOrd="6" destOrd="0" presId="urn:microsoft.com/office/officeart/2016/7/layout/LinearArrowProcessNumbered"/>
    <dgm:cxn modelId="{0FC323D5-BF0A-9C4F-ADB6-19C261409474}" type="presParOf" srcId="{44AEE910-C8D8-4111-BCF5-5B639841A7B2}" destId="{9D32416F-DD36-4447-B699-34C560EB74C5}" srcOrd="0" destOrd="0" presId="urn:microsoft.com/office/officeart/2016/7/layout/LinearArrowProcessNumbered"/>
    <dgm:cxn modelId="{4F754E01-554C-D540-A22A-AF5230AB18A0}" type="presParOf" srcId="{44AEE910-C8D8-4111-BCF5-5B639841A7B2}" destId="{6567D800-68D0-4983-B773-0A66F7E12E19}" srcOrd="1" destOrd="0" presId="urn:microsoft.com/office/officeart/2016/7/layout/LinearArrowProcessNumbered"/>
    <dgm:cxn modelId="{9D53351D-409D-0A48-8F33-E998563747FD}" type="presParOf" srcId="{6567D800-68D0-4983-B773-0A66F7E12E19}" destId="{F0535585-E6EF-48BE-A172-8C0CF694339B}" srcOrd="0" destOrd="0" presId="urn:microsoft.com/office/officeart/2016/7/layout/LinearArrowProcessNumbered"/>
    <dgm:cxn modelId="{554D2E21-6CC9-1441-AA7F-BA50B5B34B5E}" type="presParOf" srcId="{6567D800-68D0-4983-B773-0A66F7E12E19}" destId="{7552F93B-8EC3-4FC0-A1CA-76AC05273CB4}" srcOrd="1" destOrd="0" presId="urn:microsoft.com/office/officeart/2016/7/layout/LinearArrowProcessNumbered"/>
    <dgm:cxn modelId="{61870F51-B1C1-CC45-9129-675EFA75B44B}" type="presParOf" srcId="{6567D800-68D0-4983-B773-0A66F7E12E19}" destId="{CAD7A8BA-2387-4E28-B407-0E929FEE06BC}" srcOrd="2" destOrd="0" presId="urn:microsoft.com/office/officeart/2016/7/layout/LinearArrowProcessNumbered"/>
    <dgm:cxn modelId="{880C0AA6-F90B-3748-B90A-62262CF39D48}" type="presParOf" srcId="{6567D800-68D0-4983-B773-0A66F7E12E19}" destId="{5560281B-C80A-4773-B609-4B1BF7A157C2}" srcOrd="3" destOrd="0" presId="urn:microsoft.com/office/officeart/2016/7/layout/LinearArrowProcessNumbered"/>
    <dgm:cxn modelId="{6384D304-5FE3-6E44-AE13-83E0C0C512FF}" type="presParOf" srcId="{44AEE910-C8D8-4111-BCF5-5B639841A7B2}" destId="{C5C56213-8F36-41C8-95D2-955B970D09B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A5E0BE-327A-48B7-A97B-2E7380B453D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810DBDE-24F6-4CF5-9988-50E90B3FD806}">
      <dgm:prSet/>
      <dgm:spPr/>
      <dgm:t>
        <a:bodyPr/>
        <a:lstStyle/>
        <a:p>
          <a:pPr>
            <a:lnSpc>
              <a:spcPct val="100000"/>
            </a:lnSpc>
          </a:pPr>
          <a:r>
            <a:rPr lang="en-US" b="1"/>
            <a:t>Agent</a:t>
          </a:r>
          <a:r>
            <a:rPr lang="en-US"/>
            <a:t> – the machine program that is learning and making decisions </a:t>
          </a:r>
        </a:p>
      </dgm:t>
    </dgm:pt>
    <dgm:pt modelId="{106CE0BE-549F-407B-A0B9-B894E6E16029}" type="parTrans" cxnId="{CB49F415-EB13-4CEA-941F-27361C6C7224}">
      <dgm:prSet/>
      <dgm:spPr/>
      <dgm:t>
        <a:bodyPr/>
        <a:lstStyle/>
        <a:p>
          <a:endParaRPr lang="en-US"/>
        </a:p>
      </dgm:t>
    </dgm:pt>
    <dgm:pt modelId="{97E161FA-9183-4427-99C3-9D11650607AE}" type="sibTrans" cxnId="{CB49F415-EB13-4CEA-941F-27361C6C7224}">
      <dgm:prSet/>
      <dgm:spPr/>
      <dgm:t>
        <a:bodyPr/>
        <a:lstStyle/>
        <a:p>
          <a:endParaRPr lang="en-US"/>
        </a:p>
      </dgm:t>
    </dgm:pt>
    <dgm:pt modelId="{E362F3E9-CB7D-404E-A0FC-88A9DC1DFBE8}">
      <dgm:prSet/>
      <dgm:spPr/>
      <dgm:t>
        <a:bodyPr/>
        <a:lstStyle/>
        <a:p>
          <a:pPr>
            <a:lnSpc>
              <a:spcPct val="100000"/>
            </a:lnSpc>
          </a:pPr>
          <a:r>
            <a:rPr lang="en-US" b="1"/>
            <a:t>Environment</a:t>
          </a:r>
          <a:r>
            <a:rPr lang="en-US"/>
            <a:t> – the system of rules, objects, and rewards the agent interacts with</a:t>
          </a:r>
        </a:p>
      </dgm:t>
    </dgm:pt>
    <dgm:pt modelId="{CFC951F6-3E04-4299-B5F2-8CAFDCB27A5F}" type="parTrans" cxnId="{9C41D8E8-8FBA-4193-8CC5-D474290B2BBF}">
      <dgm:prSet/>
      <dgm:spPr/>
      <dgm:t>
        <a:bodyPr/>
        <a:lstStyle/>
        <a:p>
          <a:endParaRPr lang="en-US"/>
        </a:p>
      </dgm:t>
    </dgm:pt>
    <dgm:pt modelId="{DD8CB6F8-7BCB-44AF-B122-B744C6A17C2D}" type="sibTrans" cxnId="{9C41D8E8-8FBA-4193-8CC5-D474290B2BBF}">
      <dgm:prSet/>
      <dgm:spPr/>
      <dgm:t>
        <a:bodyPr/>
        <a:lstStyle/>
        <a:p>
          <a:endParaRPr lang="en-US"/>
        </a:p>
      </dgm:t>
    </dgm:pt>
    <dgm:pt modelId="{8C757A3A-CE06-4D77-A30D-77FCCCDC14D1}">
      <dgm:prSet/>
      <dgm:spPr/>
      <dgm:t>
        <a:bodyPr/>
        <a:lstStyle/>
        <a:p>
          <a:pPr>
            <a:lnSpc>
              <a:spcPct val="100000"/>
            </a:lnSpc>
          </a:pPr>
          <a:r>
            <a:rPr lang="en-US" b="1"/>
            <a:t>State</a:t>
          </a:r>
          <a:r>
            <a:rPr lang="en-US"/>
            <a:t> – A snapshot of the environment from the agent’s perspective</a:t>
          </a:r>
        </a:p>
      </dgm:t>
    </dgm:pt>
    <dgm:pt modelId="{4182D930-0E9B-4C99-A1C6-B524F2A24EE1}" type="parTrans" cxnId="{50366809-FBF8-4DC9-B2D8-CFFBF783BD8C}">
      <dgm:prSet/>
      <dgm:spPr/>
      <dgm:t>
        <a:bodyPr/>
        <a:lstStyle/>
        <a:p>
          <a:endParaRPr lang="en-US"/>
        </a:p>
      </dgm:t>
    </dgm:pt>
    <dgm:pt modelId="{91B543E9-C3E5-4267-8B21-07F6046FD6EE}" type="sibTrans" cxnId="{50366809-FBF8-4DC9-B2D8-CFFBF783BD8C}">
      <dgm:prSet/>
      <dgm:spPr/>
      <dgm:t>
        <a:bodyPr/>
        <a:lstStyle/>
        <a:p>
          <a:endParaRPr lang="en-US"/>
        </a:p>
      </dgm:t>
    </dgm:pt>
    <dgm:pt modelId="{DE4DEE35-E2C5-4466-BED0-E2D50768114D}">
      <dgm:prSet/>
      <dgm:spPr/>
      <dgm:t>
        <a:bodyPr/>
        <a:lstStyle/>
        <a:p>
          <a:pPr>
            <a:lnSpc>
              <a:spcPct val="100000"/>
            </a:lnSpc>
          </a:pPr>
          <a:r>
            <a:rPr lang="en-US" b="1"/>
            <a:t>Episode</a:t>
          </a:r>
          <a:r>
            <a:rPr lang="en-US"/>
            <a:t> – A full run of states, actions, and rewards from start to finish </a:t>
          </a:r>
        </a:p>
      </dgm:t>
    </dgm:pt>
    <dgm:pt modelId="{77CFA3BA-3833-4343-8118-7BEB39C6FDB9}" type="parTrans" cxnId="{2204D66B-E660-4071-83A9-65016CFE810B}">
      <dgm:prSet/>
      <dgm:spPr/>
      <dgm:t>
        <a:bodyPr/>
        <a:lstStyle/>
        <a:p>
          <a:endParaRPr lang="en-US"/>
        </a:p>
      </dgm:t>
    </dgm:pt>
    <dgm:pt modelId="{0903D52D-BC0D-46C6-95B9-AA1FF144D094}" type="sibTrans" cxnId="{2204D66B-E660-4071-83A9-65016CFE810B}">
      <dgm:prSet/>
      <dgm:spPr/>
      <dgm:t>
        <a:bodyPr/>
        <a:lstStyle/>
        <a:p>
          <a:endParaRPr lang="en-US"/>
        </a:p>
      </dgm:t>
    </dgm:pt>
    <dgm:pt modelId="{98F5B796-1960-41B5-87BF-0FD34F5FA4EF}" type="pres">
      <dgm:prSet presAssocID="{2DA5E0BE-327A-48B7-A97B-2E7380B453D7}" presName="root" presStyleCnt="0">
        <dgm:presLayoutVars>
          <dgm:dir/>
          <dgm:resizeHandles val="exact"/>
        </dgm:presLayoutVars>
      </dgm:prSet>
      <dgm:spPr/>
    </dgm:pt>
    <dgm:pt modelId="{9695FA62-F0A8-4B2D-BCB9-D5679ED967B7}" type="pres">
      <dgm:prSet presAssocID="{A810DBDE-24F6-4CF5-9988-50E90B3FD806}" presName="compNode" presStyleCnt="0"/>
      <dgm:spPr/>
    </dgm:pt>
    <dgm:pt modelId="{C34F0438-7D92-40AC-847B-1290F58ED090}" type="pres">
      <dgm:prSet presAssocID="{A810DBDE-24F6-4CF5-9988-50E90B3FD806}" presName="bgRect" presStyleLbl="bgShp" presStyleIdx="0" presStyleCnt="4"/>
      <dgm:spPr/>
    </dgm:pt>
    <dgm:pt modelId="{C52A4692-79F5-4D96-82AB-3B65416F84B0}" type="pres">
      <dgm:prSet presAssocID="{A810DBDE-24F6-4CF5-9988-50E90B3FD8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40DA5803-FFDA-488B-9D3F-4629CF623EAE}" type="pres">
      <dgm:prSet presAssocID="{A810DBDE-24F6-4CF5-9988-50E90B3FD806}" presName="spaceRect" presStyleCnt="0"/>
      <dgm:spPr/>
    </dgm:pt>
    <dgm:pt modelId="{EF513B85-B829-4EA5-A366-CC488357CF68}" type="pres">
      <dgm:prSet presAssocID="{A810DBDE-24F6-4CF5-9988-50E90B3FD806}" presName="parTx" presStyleLbl="revTx" presStyleIdx="0" presStyleCnt="4">
        <dgm:presLayoutVars>
          <dgm:chMax val="0"/>
          <dgm:chPref val="0"/>
        </dgm:presLayoutVars>
      </dgm:prSet>
      <dgm:spPr/>
    </dgm:pt>
    <dgm:pt modelId="{D4CE4DB1-A727-4443-9A6C-22B514D60EF0}" type="pres">
      <dgm:prSet presAssocID="{97E161FA-9183-4427-99C3-9D11650607AE}" presName="sibTrans" presStyleCnt="0"/>
      <dgm:spPr/>
    </dgm:pt>
    <dgm:pt modelId="{B89E72E8-56AA-4A3A-8CAF-F4DB6AAF1B34}" type="pres">
      <dgm:prSet presAssocID="{E362F3E9-CB7D-404E-A0FC-88A9DC1DFBE8}" presName="compNode" presStyleCnt="0"/>
      <dgm:spPr/>
    </dgm:pt>
    <dgm:pt modelId="{1A072F43-ECDB-40C5-B59E-8E5A9ECF1D93}" type="pres">
      <dgm:prSet presAssocID="{E362F3E9-CB7D-404E-A0FC-88A9DC1DFBE8}" presName="bgRect" presStyleLbl="bgShp" presStyleIdx="1" presStyleCnt="4"/>
      <dgm:spPr/>
    </dgm:pt>
    <dgm:pt modelId="{0FD37BF4-CDE7-49CE-B7DD-BAAD1E52BB40}" type="pres">
      <dgm:prSet presAssocID="{E362F3E9-CB7D-404E-A0FC-88A9DC1DFBE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AD8C1099-D9B2-4827-9BA7-8EDE423639A7}" type="pres">
      <dgm:prSet presAssocID="{E362F3E9-CB7D-404E-A0FC-88A9DC1DFBE8}" presName="spaceRect" presStyleCnt="0"/>
      <dgm:spPr/>
    </dgm:pt>
    <dgm:pt modelId="{8FDACF7A-5EBB-4F41-8549-A877992DB1EC}" type="pres">
      <dgm:prSet presAssocID="{E362F3E9-CB7D-404E-A0FC-88A9DC1DFBE8}" presName="parTx" presStyleLbl="revTx" presStyleIdx="1" presStyleCnt="4">
        <dgm:presLayoutVars>
          <dgm:chMax val="0"/>
          <dgm:chPref val="0"/>
        </dgm:presLayoutVars>
      </dgm:prSet>
      <dgm:spPr/>
    </dgm:pt>
    <dgm:pt modelId="{EB9C5843-254D-4F9E-9A24-F0EA79D3CAA6}" type="pres">
      <dgm:prSet presAssocID="{DD8CB6F8-7BCB-44AF-B122-B744C6A17C2D}" presName="sibTrans" presStyleCnt="0"/>
      <dgm:spPr/>
    </dgm:pt>
    <dgm:pt modelId="{61568E8A-92D1-427A-948F-45A29337FA9D}" type="pres">
      <dgm:prSet presAssocID="{8C757A3A-CE06-4D77-A30D-77FCCCDC14D1}" presName="compNode" presStyleCnt="0"/>
      <dgm:spPr/>
    </dgm:pt>
    <dgm:pt modelId="{C7DEF300-9747-4497-965E-E02EDCEDD2DC}" type="pres">
      <dgm:prSet presAssocID="{8C757A3A-CE06-4D77-A30D-77FCCCDC14D1}" presName="bgRect" presStyleLbl="bgShp" presStyleIdx="2" presStyleCnt="4"/>
      <dgm:spPr/>
    </dgm:pt>
    <dgm:pt modelId="{5A0A40F8-22E3-420A-AD72-9AF626451E02}" type="pres">
      <dgm:prSet presAssocID="{8C757A3A-CE06-4D77-A30D-77FCCCDC14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mera"/>
        </a:ext>
      </dgm:extLst>
    </dgm:pt>
    <dgm:pt modelId="{2785B096-316A-4FFF-9049-32854B94897F}" type="pres">
      <dgm:prSet presAssocID="{8C757A3A-CE06-4D77-A30D-77FCCCDC14D1}" presName="spaceRect" presStyleCnt="0"/>
      <dgm:spPr/>
    </dgm:pt>
    <dgm:pt modelId="{3E964B1B-4997-43A9-BD8F-4B55ABC650BF}" type="pres">
      <dgm:prSet presAssocID="{8C757A3A-CE06-4D77-A30D-77FCCCDC14D1}" presName="parTx" presStyleLbl="revTx" presStyleIdx="2" presStyleCnt="4">
        <dgm:presLayoutVars>
          <dgm:chMax val="0"/>
          <dgm:chPref val="0"/>
        </dgm:presLayoutVars>
      </dgm:prSet>
      <dgm:spPr/>
    </dgm:pt>
    <dgm:pt modelId="{6A6053B8-9798-4D8A-AF09-602AAA28447D}" type="pres">
      <dgm:prSet presAssocID="{91B543E9-C3E5-4267-8B21-07F6046FD6EE}" presName="sibTrans" presStyleCnt="0"/>
      <dgm:spPr/>
    </dgm:pt>
    <dgm:pt modelId="{F8045C2E-25F1-429C-9E18-9A74E199887B}" type="pres">
      <dgm:prSet presAssocID="{DE4DEE35-E2C5-4466-BED0-E2D50768114D}" presName="compNode" presStyleCnt="0"/>
      <dgm:spPr/>
    </dgm:pt>
    <dgm:pt modelId="{44C2D5EF-A621-44CB-96B9-E6EAF83B6B3C}" type="pres">
      <dgm:prSet presAssocID="{DE4DEE35-E2C5-4466-BED0-E2D50768114D}" presName="bgRect" presStyleLbl="bgShp" presStyleIdx="3" presStyleCnt="4"/>
      <dgm:spPr/>
    </dgm:pt>
    <dgm:pt modelId="{4CAC2DD9-274E-48AD-B8F6-FE049CD371AD}" type="pres">
      <dgm:prSet presAssocID="{DE4DEE35-E2C5-4466-BED0-E2D5076811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apper board"/>
        </a:ext>
      </dgm:extLst>
    </dgm:pt>
    <dgm:pt modelId="{5EFF9783-7E78-41C9-B123-F74272D9FDE4}" type="pres">
      <dgm:prSet presAssocID="{DE4DEE35-E2C5-4466-BED0-E2D50768114D}" presName="spaceRect" presStyleCnt="0"/>
      <dgm:spPr/>
    </dgm:pt>
    <dgm:pt modelId="{7ABC7290-D2F3-4022-80A9-CD2D653B63C5}" type="pres">
      <dgm:prSet presAssocID="{DE4DEE35-E2C5-4466-BED0-E2D50768114D}" presName="parTx" presStyleLbl="revTx" presStyleIdx="3" presStyleCnt="4">
        <dgm:presLayoutVars>
          <dgm:chMax val="0"/>
          <dgm:chPref val="0"/>
        </dgm:presLayoutVars>
      </dgm:prSet>
      <dgm:spPr/>
    </dgm:pt>
  </dgm:ptLst>
  <dgm:cxnLst>
    <dgm:cxn modelId="{50366809-FBF8-4DC9-B2D8-CFFBF783BD8C}" srcId="{2DA5E0BE-327A-48B7-A97B-2E7380B453D7}" destId="{8C757A3A-CE06-4D77-A30D-77FCCCDC14D1}" srcOrd="2" destOrd="0" parTransId="{4182D930-0E9B-4C99-A1C6-B524F2A24EE1}" sibTransId="{91B543E9-C3E5-4267-8B21-07F6046FD6EE}"/>
    <dgm:cxn modelId="{CB49F415-EB13-4CEA-941F-27361C6C7224}" srcId="{2DA5E0BE-327A-48B7-A97B-2E7380B453D7}" destId="{A810DBDE-24F6-4CF5-9988-50E90B3FD806}" srcOrd="0" destOrd="0" parTransId="{106CE0BE-549F-407B-A0B9-B894E6E16029}" sibTransId="{97E161FA-9183-4427-99C3-9D11650607AE}"/>
    <dgm:cxn modelId="{0E8F2D55-576D-481C-A135-1940EC3A3CB2}" type="presOf" srcId="{A810DBDE-24F6-4CF5-9988-50E90B3FD806}" destId="{EF513B85-B829-4EA5-A366-CC488357CF68}" srcOrd="0" destOrd="0" presId="urn:microsoft.com/office/officeart/2018/2/layout/IconVerticalSolidList"/>
    <dgm:cxn modelId="{7616A95A-B19E-499D-A8FC-CA4A4E1D9AB0}" type="presOf" srcId="{E362F3E9-CB7D-404E-A0FC-88A9DC1DFBE8}" destId="{8FDACF7A-5EBB-4F41-8549-A877992DB1EC}" srcOrd="0" destOrd="0" presId="urn:microsoft.com/office/officeart/2018/2/layout/IconVerticalSolidList"/>
    <dgm:cxn modelId="{2204D66B-E660-4071-83A9-65016CFE810B}" srcId="{2DA5E0BE-327A-48B7-A97B-2E7380B453D7}" destId="{DE4DEE35-E2C5-4466-BED0-E2D50768114D}" srcOrd="3" destOrd="0" parTransId="{77CFA3BA-3833-4343-8118-7BEB39C6FDB9}" sibTransId="{0903D52D-BC0D-46C6-95B9-AA1FF144D094}"/>
    <dgm:cxn modelId="{B43CA073-C87E-4437-8105-4A05070C2825}" type="presOf" srcId="{DE4DEE35-E2C5-4466-BED0-E2D50768114D}" destId="{7ABC7290-D2F3-4022-80A9-CD2D653B63C5}" srcOrd="0" destOrd="0" presId="urn:microsoft.com/office/officeart/2018/2/layout/IconVerticalSolidList"/>
    <dgm:cxn modelId="{CA425D8E-D305-4C88-8FF0-54C2788BEB4D}" type="presOf" srcId="{2DA5E0BE-327A-48B7-A97B-2E7380B453D7}" destId="{98F5B796-1960-41B5-87BF-0FD34F5FA4EF}" srcOrd="0" destOrd="0" presId="urn:microsoft.com/office/officeart/2018/2/layout/IconVerticalSolidList"/>
    <dgm:cxn modelId="{CE315998-EF71-490F-90C5-960D4B27E133}" type="presOf" srcId="{8C757A3A-CE06-4D77-A30D-77FCCCDC14D1}" destId="{3E964B1B-4997-43A9-BD8F-4B55ABC650BF}" srcOrd="0" destOrd="0" presId="urn:microsoft.com/office/officeart/2018/2/layout/IconVerticalSolidList"/>
    <dgm:cxn modelId="{9C41D8E8-8FBA-4193-8CC5-D474290B2BBF}" srcId="{2DA5E0BE-327A-48B7-A97B-2E7380B453D7}" destId="{E362F3E9-CB7D-404E-A0FC-88A9DC1DFBE8}" srcOrd="1" destOrd="0" parTransId="{CFC951F6-3E04-4299-B5F2-8CAFDCB27A5F}" sibTransId="{DD8CB6F8-7BCB-44AF-B122-B744C6A17C2D}"/>
    <dgm:cxn modelId="{3EE1B152-2015-4A97-B555-8BC535333786}" type="presParOf" srcId="{98F5B796-1960-41B5-87BF-0FD34F5FA4EF}" destId="{9695FA62-F0A8-4B2D-BCB9-D5679ED967B7}" srcOrd="0" destOrd="0" presId="urn:microsoft.com/office/officeart/2018/2/layout/IconVerticalSolidList"/>
    <dgm:cxn modelId="{83B72ED8-D81C-4C65-A015-FF2BEAF5708E}" type="presParOf" srcId="{9695FA62-F0A8-4B2D-BCB9-D5679ED967B7}" destId="{C34F0438-7D92-40AC-847B-1290F58ED090}" srcOrd="0" destOrd="0" presId="urn:microsoft.com/office/officeart/2018/2/layout/IconVerticalSolidList"/>
    <dgm:cxn modelId="{622BB377-97E7-4003-84BB-894F374F62E1}" type="presParOf" srcId="{9695FA62-F0A8-4B2D-BCB9-D5679ED967B7}" destId="{C52A4692-79F5-4D96-82AB-3B65416F84B0}" srcOrd="1" destOrd="0" presId="urn:microsoft.com/office/officeart/2018/2/layout/IconVerticalSolidList"/>
    <dgm:cxn modelId="{9C7D7416-32B1-4A4E-9997-C018AD1DEDB2}" type="presParOf" srcId="{9695FA62-F0A8-4B2D-BCB9-D5679ED967B7}" destId="{40DA5803-FFDA-488B-9D3F-4629CF623EAE}" srcOrd="2" destOrd="0" presId="urn:microsoft.com/office/officeart/2018/2/layout/IconVerticalSolidList"/>
    <dgm:cxn modelId="{C0188790-F091-49F7-8AA8-3FC2008D33F0}" type="presParOf" srcId="{9695FA62-F0A8-4B2D-BCB9-D5679ED967B7}" destId="{EF513B85-B829-4EA5-A366-CC488357CF68}" srcOrd="3" destOrd="0" presId="urn:microsoft.com/office/officeart/2018/2/layout/IconVerticalSolidList"/>
    <dgm:cxn modelId="{CBC3BF2F-917F-4CB5-9FAB-26554BE782B4}" type="presParOf" srcId="{98F5B796-1960-41B5-87BF-0FD34F5FA4EF}" destId="{D4CE4DB1-A727-4443-9A6C-22B514D60EF0}" srcOrd="1" destOrd="0" presId="urn:microsoft.com/office/officeart/2018/2/layout/IconVerticalSolidList"/>
    <dgm:cxn modelId="{23456035-E0D4-40DC-91CC-807122C02076}" type="presParOf" srcId="{98F5B796-1960-41B5-87BF-0FD34F5FA4EF}" destId="{B89E72E8-56AA-4A3A-8CAF-F4DB6AAF1B34}" srcOrd="2" destOrd="0" presId="urn:microsoft.com/office/officeart/2018/2/layout/IconVerticalSolidList"/>
    <dgm:cxn modelId="{60BF25E3-5F03-4188-BF0D-6F4D39544086}" type="presParOf" srcId="{B89E72E8-56AA-4A3A-8CAF-F4DB6AAF1B34}" destId="{1A072F43-ECDB-40C5-B59E-8E5A9ECF1D93}" srcOrd="0" destOrd="0" presId="urn:microsoft.com/office/officeart/2018/2/layout/IconVerticalSolidList"/>
    <dgm:cxn modelId="{264291D0-B962-41A1-8226-02F1E95C3AC6}" type="presParOf" srcId="{B89E72E8-56AA-4A3A-8CAF-F4DB6AAF1B34}" destId="{0FD37BF4-CDE7-49CE-B7DD-BAAD1E52BB40}" srcOrd="1" destOrd="0" presId="urn:microsoft.com/office/officeart/2018/2/layout/IconVerticalSolidList"/>
    <dgm:cxn modelId="{A4E9424F-5D2F-4C10-AF3D-CBBD7B282252}" type="presParOf" srcId="{B89E72E8-56AA-4A3A-8CAF-F4DB6AAF1B34}" destId="{AD8C1099-D9B2-4827-9BA7-8EDE423639A7}" srcOrd="2" destOrd="0" presId="urn:microsoft.com/office/officeart/2018/2/layout/IconVerticalSolidList"/>
    <dgm:cxn modelId="{0F774083-A1A5-495B-BC6E-72AA12BE0498}" type="presParOf" srcId="{B89E72E8-56AA-4A3A-8CAF-F4DB6AAF1B34}" destId="{8FDACF7A-5EBB-4F41-8549-A877992DB1EC}" srcOrd="3" destOrd="0" presId="urn:microsoft.com/office/officeart/2018/2/layout/IconVerticalSolidList"/>
    <dgm:cxn modelId="{8564300E-74D8-4F8D-9B74-73A3570D4FF7}" type="presParOf" srcId="{98F5B796-1960-41B5-87BF-0FD34F5FA4EF}" destId="{EB9C5843-254D-4F9E-9A24-F0EA79D3CAA6}" srcOrd="3" destOrd="0" presId="urn:microsoft.com/office/officeart/2018/2/layout/IconVerticalSolidList"/>
    <dgm:cxn modelId="{02CA9382-047F-48AB-8951-C24C7F2159EF}" type="presParOf" srcId="{98F5B796-1960-41B5-87BF-0FD34F5FA4EF}" destId="{61568E8A-92D1-427A-948F-45A29337FA9D}" srcOrd="4" destOrd="0" presId="urn:microsoft.com/office/officeart/2018/2/layout/IconVerticalSolidList"/>
    <dgm:cxn modelId="{64A37195-AF10-419E-B72E-E616C71B5F66}" type="presParOf" srcId="{61568E8A-92D1-427A-948F-45A29337FA9D}" destId="{C7DEF300-9747-4497-965E-E02EDCEDD2DC}" srcOrd="0" destOrd="0" presId="urn:microsoft.com/office/officeart/2018/2/layout/IconVerticalSolidList"/>
    <dgm:cxn modelId="{E289D19E-484D-427F-952F-0A1C0C0B983E}" type="presParOf" srcId="{61568E8A-92D1-427A-948F-45A29337FA9D}" destId="{5A0A40F8-22E3-420A-AD72-9AF626451E02}" srcOrd="1" destOrd="0" presId="urn:microsoft.com/office/officeart/2018/2/layout/IconVerticalSolidList"/>
    <dgm:cxn modelId="{97B170E3-509D-4663-9EAA-A8F0BA5888AB}" type="presParOf" srcId="{61568E8A-92D1-427A-948F-45A29337FA9D}" destId="{2785B096-316A-4FFF-9049-32854B94897F}" srcOrd="2" destOrd="0" presId="urn:microsoft.com/office/officeart/2018/2/layout/IconVerticalSolidList"/>
    <dgm:cxn modelId="{8912375F-E3C9-49A8-924A-4BF954696FDE}" type="presParOf" srcId="{61568E8A-92D1-427A-948F-45A29337FA9D}" destId="{3E964B1B-4997-43A9-BD8F-4B55ABC650BF}" srcOrd="3" destOrd="0" presId="urn:microsoft.com/office/officeart/2018/2/layout/IconVerticalSolidList"/>
    <dgm:cxn modelId="{2B05F42B-27C1-4D73-8759-897F1350CC75}" type="presParOf" srcId="{98F5B796-1960-41B5-87BF-0FD34F5FA4EF}" destId="{6A6053B8-9798-4D8A-AF09-602AAA28447D}" srcOrd="5" destOrd="0" presId="urn:microsoft.com/office/officeart/2018/2/layout/IconVerticalSolidList"/>
    <dgm:cxn modelId="{E4880A4A-B196-4CF9-9EA3-F1627D8635D1}" type="presParOf" srcId="{98F5B796-1960-41B5-87BF-0FD34F5FA4EF}" destId="{F8045C2E-25F1-429C-9E18-9A74E199887B}" srcOrd="6" destOrd="0" presId="urn:microsoft.com/office/officeart/2018/2/layout/IconVerticalSolidList"/>
    <dgm:cxn modelId="{04B80BAE-CD11-43EF-95B3-93BE6C18FEF2}" type="presParOf" srcId="{F8045C2E-25F1-429C-9E18-9A74E199887B}" destId="{44C2D5EF-A621-44CB-96B9-E6EAF83B6B3C}" srcOrd="0" destOrd="0" presId="urn:microsoft.com/office/officeart/2018/2/layout/IconVerticalSolidList"/>
    <dgm:cxn modelId="{010E43B9-289C-4D9A-9F96-BEBB1174A9EB}" type="presParOf" srcId="{F8045C2E-25F1-429C-9E18-9A74E199887B}" destId="{4CAC2DD9-274E-48AD-B8F6-FE049CD371AD}" srcOrd="1" destOrd="0" presId="urn:microsoft.com/office/officeart/2018/2/layout/IconVerticalSolidList"/>
    <dgm:cxn modelId="{2E272584-B328-4DBE-B7B9-016EC5E2276C}" type="presParOf" srcId="{F8045C2E-25F1-429C-9E18-9A74E199887B}" destId="{5EFF9783-7E78-41C9-B123-F74272D9FDE4}" srcOrd="2" destOrd="0" presId="urn:microsoft.com/office/officeart/2018/2/layout/IconVerticalSolidList"/>
    <dgm:cxn modelId="{AF807D70-A6DA-4523-BDCB-D28B7BDAF1F3}" type="presParOf" srcId="{F8045C2E-25F1-429C-9E18-9A74E199887B}" destId="{7ABC7290-D2F3-4022-80A9-CD2D653B63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E4B9A2-2FA9-4F5B-A6F3-B035CA5DE2E9}"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9F8D2D0A-4B77-4FA8-BBC8-B2EB72BD4FEB}">
      <dgm:prSet/>
      <dgm:spPr/>
      <dgm:t>
        <a:bodyPr/>
        <a:lstStyle/>
        <a:p>
          <a:r>
            <a:rPr lang="en-US" b="1" i="0"/>
            <a:t>Pros</a:t>
          </a:r>
          <a:endParaRPr lang="en-US"/>
        </a:p>
      </dgm:t>
    </dgm:pt>
    <dgm:pt modelId="{35D7E484-A4BA-47A6-9038-C42E29C24BEE}" type="parTrans" cxnId="{FCE04A80-D005-4A46-ACD0-7EC7F9DED863}">
      <dgm:prSet/>
      <dgm:spPr/>
      <dgm:t>
        <a:bodyPr/>
        <a:lstStyle/>
        <a:p>
          <a:endParaRPr lang="en-US"/>
        </a:p>
      </dgm:t>
    </dgm:pt>
    <dgm:pt modelId="{DBE80646-4A28-4AE0-8470-692600B30948}" type="sibTrans" cxnId="{FCE04A80-D005-4A46-ACD0-7EC7F9DED863}">
      <dgm:prSet/>
      <dgm:spPr/>
      <dgm:t>
        <a:bodyPr/>
        <a:lstStyle/>
        <a:p>
          <a:endParaRPr lang="en-US"/>
        </a:p>
      </dgm:t>
    </dgm:pt>
    <dgm:pt modelId="{E5A96715-7DB0-4ACE-9630-28CC7F42E464}">
      <dgm:prSet/>
      <dgm:spPr/>
      <dgm:t>
        <a:bodyPr/>
        <a:lstStyle/>
        <a:p>
          <a:r>
            <a:rPr lang="en-US" b="0" i="0"/>
            <a:t>Model-free (no transition probabilities needed)</a:t>
          </a:r>
          <a:endParaRPr lang="en-US"/>
        </a:p>
      </dgm:t>
    </dgm:pt>
    <dgm:pt modelId="{499C32AD-6714-4A9C-974B-6160608D8796}" type="parTrans" cxnId="{8C300CE9-1D5E-4777-9BE1-63BB1176535F}">
      <dgm:prSet/>
      <dgm:spPr/>
      <dgm:t>
        <a:bodyPr/>
        <a:lstStyle/>
        <a:p>
          <a:endParaRPr lang="en-US"/>
        </a:p>
      </dgm:t>
    </dgm:pt>
    <dgm:pt modelId="{B12CD11E-3774-41EF-A83B-5EE8A01597E8}" type="sibTrans" cxnId="{8C300CE9-1D5E-4777-9BE1-63BB1176535F}">
      <dgm:prSet/>
      <dgm:spPr/>
      <dgm:t>
        <a:bodyPr/>
        <a:lstStyle/>
        <a:p>
          <a:endParaRPr lang="en-US"/>
        </a:p>
      </dgm:t>
    </dgm:pt>
    <dgm:pt modelId="{F5D3BD4A-914E-4A16-97D2-C629F260DA80}">
      <dgm:prSet/>
      <dgm:spPr/>
      <dgm:t>
        <a:bodyPr/>
        <a:lstStyle/>
        <a:p>
          <a:r>
            <a:rPr lang="en-US" b="0" i="0"/>
            <a:t>Simple to implement</a:t>
          </a:r>
          <a:endParaRPr lang="en-US"/>
        </a:p>
      </dgm:t>
    </dgm:pt>
    <dgm:pt modelId="{43FCD20A-9A08-446F-B2AB-F7C499BAE873}" type="parTrans" cxnId="{99918475-FBC8-458A-8642-E1D790630417}">
      <dgm:prSet/>
      <dgm:spPr/>
      <dgm:t>
        <a:bodyPr/>
        <a:lstStyle/>
        <a:p>
          <a:endParaRPr lang="en-US"/>
        </a:p>
      </dgm:t>
    </dgm:pt>
    <dgm:pt modelId="{2013A821-064D-4118-A1B9-80EB083A738A}" type="sibTrans" cxnId="{99918475-FBC8-458A-8642-E1D790630417}">
      <dgm:prSet/>
      <dgm:spPr/>
      <dgm:t>
        <a:bodyPr/>
        <a:lstStyle/>
        <a:p>
          <a:endParaRPr lang="en-US"/>
        </a:p>
      </dgm:t>
    </dgm:pt>
    <dgm:pt modelId="{7150302D-BA21-438E-B151-51F0D5429E84}">
      <dgm:prSet/>
      <dgm:spPr/>
      <dgm:t>
        <a:bodyPr/>
        <a:lstStyle/>
        <a:p>
          <a:r>
            <a:rPr lang="en-US" b="0" i="0"/>
            <a:t>Works well with delayed rewards</a:t>
          </a:r>
          <a:endParaRPr lang="en-US"/>
        </a:p>
      </dgm:t>
    </dgm:pt>
    <dgm:pt modelId="{36E64C07-4F69-4C56-A1E6-15BE0D96213E}" type="parTrans" cxnId="{85324410-CF56-4E5D-AC8A-9AFE5301EB10}">
      <dgm:prSet/>
      <dgm:spPr/>
      <dgm:t>
        <a:bodyPr/>
        <a:lstStyle/>
        <a:p>
          <a:endParaRPr lang="en-US"/>
        </a:p>
      </dgm:t>
    </dgm:pt>
    <dgm:pt modelId="{3B11549A-8541-4E08-B36D-67E363A6D3AC}" type="sibTrans" cxnId="{85324410-CF56-4E5D-AC8A-9AFE5301EB10}">
      <dgm:prSet/>
      <dgm:spPr/>
      <dgm:t>
        <a:bodyPr/>
        <a:lstStyle/>
        <a:p>
          <a:endParaRPr lang="en-US"/>
        </a:p>
      </dgm:t>
    </dgm:pt>
    <dgm:pt modelId="{31DD5371-C494-4F14-97AC-8517868CFD46}">
      <dgm:prSet/>
      <dgm:spPr/>
      <dgm:t>
        <a:bodyPr/>
        <a:lstStyle/>
        <a:p>
          <a:r>
            <a:rPr lang="en-US" b="1" i="0"/>
            <a:t>Cons</a:t>
          </a:r>
          <a:endParaRPr lang="en-US"/>
        </a:p>
      </dgm:t>
    </dgm:pt>
    <dgm:pt modelId="{249C81A5-E833-42E1-B5BB-3EAA6CA46AD2}" type="parTrans" cxnId="{719FCF31-BB6E-4797-BD11-8C09FAFDF241}">
      <dgm:prSet/>
      <dgm:spPr/>
      <dgm:t>
        <a:bodyPr/>
        <a:lstStyle/>
        <a:p>
          <a:endParaRPr lang="en-US"/>
        </a:p>
      </dgm:t>
    </dgm:pt>
    <dgm:pt modelId="{405A1EC9-A9B0-4234-97A5-ED477D8CDECD}" type="sibTrans" cxnId="{719FCF31-BB6E-4797-BD11-8C09FAFDF241}">
      <dgm:prSet/>
      <dgm:spPr/>
      <dgm:t>
        <a:bodyPr/>
        <a:lstStyle/>
        <a:p>
          <a:endParaRPr lang="en-US"/>
        </a:p>
      </dgm:t>
    </dgm:pt>
    <dgm:pt modelId="{F9925A0E-F12D-41F1-BF20-83DB647E70D9}">
      <dgm:prSet/>
      <dgm:spPr/>
      <dgm:t>
        <a:bodyPr/>
        <a:lstStyle/>
        <a:p>
          <a:r>
            <a:rPr lang="en-US" b="0" i="0"/>
            <a:t>Requires episodes to finish → slow feedback</a:t>
          </a:r>
          <a:endParaRPr lang="en-US"/>
        </a:p>
      </dgm:t>
    </dgm:pt>
    <dgm:pt modelId="{9473E8B9-BF63-4D12-AB80-4D5861D1B625}" type="parTrans" cxnId="{0A0C3BFF-C943-4C26-97ED-84040BC73FFD}">
      <dgm:prSet/>
      <dgm:spPr/>
      <dgm:t>
        <a:bodyPr/>
        <a:lstStyle/>
        <a:p>
          <a:endParaRPr lang="en-US"/>
        </a:p>
      </dgm:t>
    </dgm:pt>
    <dgm:pt modelId="{A5BAB869-21C8-4721-8A86-590719972522}" type="sibTrans" cxnId="{0A0C3BFF-C943-4C26-97ED-84040BC73FFD}">
      <dgm:prSet/>
      <dgm:spPr/>
      <dgm:t>
        <a:bodyPr/>
        <a:lstStyle/>
        <a:p>
          <a:endParaRPr lang="en-US"/>
        </a:p>
      </dgm:t>
    </dgm:pt>
    <dgm:pt modelId="{C24E1292-4FE1-4601-9A72-3717014DF578}">
      <dgm:prSet/>
      <dgm:spPr/>
      <dgm:t>
        <a:bodyPr/>
        <a:lstStyle/>
        <a:p>
          <a:r>
            <a:rPr lang="en-US" b="0" i="0"/>
            <a:t>High variance in estimates</a:t>
          </a:r>
          <a:endParaRPr lang="en-US"/>
        </a:p>
      </dgm:t>
    </dgm:pt>
    <dgm:pt modelId="{AB6A581A-850A-4D68-BD28-3D9ADD9E7D11}" type="parTrans" cxnId="{3338161C-34A3-4881-8409-38E2B366A0A4}">
      <dgm:prSet/>
      <dgm:spPr/>
      <dgm:t>
        <a:bodyPr/>
        <a:lstStyle/>
        <a:p>
          <a:endParaRPr lang="en-US"/>
        </a:p>
      </dgm:t>
    </dgm:pt>
    <dgm:pt modelId="{0D1AF83A-51D9-40BC-B103-615D00265B8A}" type="sibTrans" cxnId="{3338161C-34A3-4881-8409-38E2B366A0A4}">
      <dgm:prSet/>
      <dgm:spPr/>
      <dgm:t>
        <a:bodyPr/>
        <a:lstStyle/>
        <a:p>
          <a:endParaRPr lang="en-US"/>
        </a:p>
      </dgm:t>
    </dgm:pt>
    <dgm:pt modelId="{DA6F77FC-9198-4D77-9945-7B09E72D8F26}">
      <dgm:prSet/>
      <dgm:spPr/>
      <dgm:t>
        <a:bodyPr/>
        <a:lstStyle/>
        <a:p>
          <a:r>
            <a:rPr lang="en-US" b="0" i="0"/>
            <a:t>Can be slow to converge</a:t>
          </a:r>
          <a:endParaRPr lang="en-US"/>
        </a:p>
      </dgm:t>
    </dgm:pt>
    <dgm:pt modelId="{EC13CEC4-3896-4319-906D-DB378C3BEB63}" type="parTrans" cxnId="{B92BE8EF-14F9-45A5-9ACD-0AE05731C4CA}">
      <dgm:prSet/>
      <dgm:spPr/>
      <dgm:t>
        <a:bodyPr/>
        <a:lstStyle/>
        <a:p>
          <a:endParaRPr lang="en-US"/>
        </a:p>
      </dgm:t>
    </dgm:pt>
    <dgm:pt modelId="{EB87EB5D-CE26-42EA-BAB6-265427F37C61}" type="sibTrans" cxnId="{B92BE8EF-14F9-45A5-9ACD-0AE05731C4CA}">
      <dgm:prSet/>
      <dgm:spPr/>
      <dgm:t>
        <a:bodyPr/>
        <a:lstStyle/>
        <a:p>
          <a:endParaRPr lang="en-US"/>
        </a:p>
      </dgm:t>
    </dgm:pt>
    <dgm:pt modelId="{AED466A8-5C87-1445-BBA4-BDBC41BDF3C8}" type="pres">
      <dgm:prSet presAssocID="{98E4B9A2-2FA9-4F5B-A6F3-B035CA5DE2E9}" presName="Name0" presStyleCnt="0">
        <dgm:presLayoutVars>
          <dgm:dir/>
          <dgm:animLvl val="lvl"/>
          <dgm:resizeHandles val="exact"/>
        </dgm:presLayoutVars>
      </dgm:prSet>
      <dgm:spPr/>
    </dgm:pt>
    <dgm:pt modelId="{BDDFDB0B-7CE6-A54B-B8AB-82BBF376EDE2}" type="pres">
      <dgm:prSet presAssocID="{9F8D2D0A-4B77-4FA8-BBC8-B2EB72BD4FEB}" presName="linNode" presStyleCnt="0"/>
      <dgm:spPr/>
    </dgm:pt>
    <dgm:pt modelId="{3DE507FE-F1AB-2C4D-8768-9E640776F9B9}" type="pres">
      <dgm:prSet presAssocID="{9F8D2D0A-4B77-4FA8-BBC8-B2EB72BD4FEB}" presName="parentText" presStyleLbl="solidFgAcc1" presStyleIdx="0" presStyleCnt="2">
        <dgm:presLayoutVars>
          <dgm:chMax val="1"/>
          <dgm:bulletEnabled/>
        </dgm:presLayoutVars>
      </dgm:prSet>
      <dgm:spPr/>
    </dgm:pt>
    <dgm:pt modelId="{EA4BC45E-5878-714F-B6AD-59E5646D8500}" type="pres">
      <dgm:prSet presAssocID="{9F8D2D0A-4B77-4FA8-BBC8-B2EB72BD4FEB}" presName="descendantText" presStyleLbl="alignNode1" presStyleIdx="0" presStyleCnt="2">
        <dgm:presLayoutVars>
          <dgm:bulletEnabled/>
        </dgm:presLayoutVars>
      </dgm:prSet>
      <dgm:spPr/>
    </dgm:pt>
    <dgm:pt modelId="{169D8954-B0C4-2542-99C8-33553CF9E5B9}" type="pres">
      <dgm:prSet presAssocID="{DBE80646-4A28-4AE0-8470-692600B30948}" presName="sp" presStyleCnt="0"/>
      <dgm:spPr/>
    </dgm:pt>
    <dgm:pt modelId="{F1E3F5B5-A346-0D47-B8AA-EDD4919F36C5}" type="pres">
      <dgm:prSet presAssocID="{31DD5371-C494-4F14-97AC-8517868CFD46}" presName="linNode" presStyleCnt="0"/>
      <dgm:spPr/>
    </dgm:pt>
    <dgm:pt modelId="{2DBE909F-25FD-0B44-83F7-8AD7F31A1332}" type="pres">
      <dgm:prSet presAssocID="{31DD5371-C494-4F14-97AC-8517868CFD46}" presName="parentText" presStyleLbl="solidFgAcc1" presStyleIdx="1" presStyleCnt="2">
        <dgm:presLayoutVars>
          <dgm:chMax val="1"/>
          <dgm:bulletEnabled/>
        </dgm:presLayoutVars>
      </dgm:prSet>
      <dgm:spPr/>
    </dgm:pt>
    <dgm:pt modelId="{11AD67BD-3787-C242-A4ED-94795E462F38}" type="pres">
      <dgm:prSet presAssocID="{31DD5371-C494-4F14-97AC-8517868CFD46}" presName="descendantText" presStyleLbl="alignNode1" presStyleIdx="1" presStyleCnt="2">
        <dgm:presLayoutVars>
          <dgm:bulletEnabled/>
        </dgm:presLayoutVars>
      </dgm:prSet>
      <dgm:spPr/>
    </dgm:pt>
  </dgm:ptLst>
  <dgm:cxnLst>
    <dgm:cxn modelId="{85324410-CF56-4E5D-AC8A-9AFE5301EB10}" srcId="{9F8D2D0A-4B77-4FA8-BBC8-B2EB72BD4FEB}" destId="{7150302D-BA21-438E-B151-51F0D5429E84}" srcOrd="2" destOrd="0" parTransId="{36E64C07-4F69-4C56-A1E6-15BE0D96213E}" sibTransId="{3B11549A-8541-4E08-B36D-67E363A6D3AC}"/>
    <dgm:cxn modelId="{3338161C-34A3-4881-8409-38E2B366A0A4}" srcId="{31DD5371-C494-4F14-97AC-8517868CFD46}" destId="{C24E1292-4FE1-4601-9A72-3717014DF578}" srcOrd="1" destOrd="0" parTransId="{AB6A581A-850A-4D68-BD28-3D9ADD9E7D11}" sibTransId="{0D1AF83A-51D9-40BC-B103-615D00265B8A}"/>
    <dgm:cxn modelId="{D34BEB2F-A97B-0A47-975C-11C19121BF69}" type="presOf" srcId="{31DD5371-C494-4F14-97AC-8517868CFD46}" destId="{2DBE909F-25FD-0B44-83F7-8AD7F31A1332}" srcOrd="0" destOrd="0" presId="urn:microsoft.com/office/officeart/2016/7/layout/VerticalHollowActionList"/>
    <dgm:cxn modelId="{719FCF31-BB6E-4797-BD11-8C09FAFDF241}" srcId="{98E4B9A2-2FA9-4F5B-A6F3-B035CA5DE2E9}" destId="{31DD5371-C494-4F14-97AC-8517868CFD46}" srcOrd="1" destOrd="0" parTransId="{249C81A5-E833-42E1-B5BB-3EAA6CA46AD2}" sibTransId="{405A1EC9-A9B0-4234-97A5-ED477D8CDECD}"/>
    <dgm:cxn modelId="{67D84650-1920-004E-8CF5-C72D7846ECFF}" type="presOf" srcId="{98E4B9A2-2FA9-4F5B-A6F3-B035CA5DE2E9}" destId="{AED466A8-5C87-1445-BBA4-BDBC41BDF3C8}" srcOrd="0" destOrd="0" presId="urn:microsoft.com/office/officeart/2016/7/layout/VerticalHollowActionList"/>
    <dgm:cxn modelId="{99918475-FBC8-458A-8642-E1D790630417}" srcId="{9F8D2D0A-4B77-4FA8-BBC8-B2EB72BD4FEB}" destId="{F5D3BD4A-914E-4A16-97D2-C629F260DA80}" srcOrd="1" destOrd="0" parTransId="{43FCD20A-9A08-446F-B2AB-F7C499BAE873}" sibTransId="{2013A821-064D-4118-A1B9-80EB083A738A}"/>
    <dgm:cxn modelId="{FCE04A80-D005-4A46-ACD0-7EC7F9DED863}" srcId="{98E4B9A2-2FA9-4F5B-A6F3-B035CA5DE2E9}" destId="{9F8D2D0A-4B77-4FA8-BBC8-B2EB72BD4FEB}" srcOrd="0" destOrd="0" parTransId="{35D7E484-A4BA-47A6-9038-C42E29C24BEE}" sibTransId="{DBE80646-4A28-4AE0-8470-692600B30948}"/>
    <dgm:cxn modelId="{06380EA7-2E21-5F4F-A648-093A4F8FF7C1}" type="presOf" srcId="{F9925A0E-F12D-41F1-BF20-83DB647E70D9}" destId="{11AD67BD-3787-C242-A4ED-94795E462F38}" srcOrd="0" destOrd="0" presId="urn:microsoft.com/office/officeart/2016/7/layout/VerticalHollowActionList"/>
    <dgm:cxn modelId="{C70278CC-EA46-7343-BDC4-AE6051DE5CB9}" type="presOf" srcId="{7150302D-BA21-438E-B151-51F0D5429E84}" destId="{EA4BC45E-5878-714F-B6AD-59E5646D8500}" srcOrd="0" destOrd="2" presId="urn:microsoft.com/office/officeart/2016/7/layout/VerticalHollowActionList"/>
    <dgm:cxn modelId="{20CDCBD8-82E0-1A48-ACDF-5507D23D1239}" type="presOf" srcId="{DA6F77FC-9198-4D77-9945-7B09E72D8F26}" destId="{11AD67BD-3787-C242-A4ED-94795E462F38}" srcOrd="0" destOrd="2" presId="urn:microsoft.com/office/officeart/2016/7/layout/VerticalHollowActionList"/>
    <dgm:cxn modelId="{62E414DC-4CEC-3240-821B-856D2C096F5E}" type="presOf" srcId="{9F8D2D0A-4B77-4FA8-BBC8-B2EB72BD4FEB}" destId="{3DE507FE-F1AB-2C4D-8768-9E640776F9B9}" srcOrd="0" destOrd="0" presId="urn:microsoft.com/office/officeart/2016/7/layout/VerticalHollowActionList"/>
    <dgm:cxn modelId="{8C300CE9-1D5E-4777-9BE1-63BB1176535F}" srcId="{9F8D2D0A-4B77-4FA8-BBC8-B2EB72BD4FEB}" destId="{E5A96715-7DB0-4ACE-9630-28CC7F42E464}" srcOrd="0" destOrd="0" parTransId="{499C32AD-6714-4A9C-974B-6160608D8796}" sibTransId="{B12CD11E-3774-41EF-A83B-5EE8A01597E8}"/>
    <dgm:cxn modelId="{ADE06FE9-4A20-EB46-9CFC-42FF414C491E}" type="presOf" srcId="{E5A96715-7DB0-4ACE-9630-28CC7F42E464}" destId="{EA4BC45E-5878-714F-B6AD-59E5646D8500}" srcOrd="0" destOrd="0" presId="urn:microsoft.com/office/officeart/2016/7/layout/VerticalHollowActionList"/>
    <dgm:cxn modelId="{395153EC-3A10-4C49-AAFF-35D5A4B2683F}" type="presOf" srcId="{C24E1292-4FE1-4601-9A72-3717014DF578}" destId="{11AD67BD-3787-C242-A4ED-94795E462F38}" srcOrd="0" destOrd="1" presId="urn:microsoft.com/office/officeart/2016/7/layout/VerticalHollowActionList"/>
    <dgm:cxn modelId="{B92BE8EF-14F9-45A5-9ACD-0AE05731C4CA}" srcId="{31DD5371-C494-4F14-97AC-8517868CFD46}" destId="{DA6F77FC-9198-4D77-9945-7B09E72D8F26}" srcOrd="2" destOrd="0" parTransId="{EC13CEC4-3896-4319-906D-DB378C3BEB63}" sibTransId="{EB87EB5D-CE26-42EA-BAB6-265427F37C61}"/>
    <dgm:cxn modelId="{A56C95FC-8078-4145-9BE9-EB57D0375E36}" type="presOf" srcId="{F5D3BD4A-914E-4A16-97D2-C629F260DA80}" destId="{EA4BC45E-5878-714F-B6AD-59E5646D8500}" srcOrd="0" destOrd="1" presId="urn:microsoft.com/office/officeart/2016/7/layout/VerticalHollowActionList"/>
    <dgm:cxn modelId="{0A0C3BFF-C943-4C26-97ED-84040BC73FFD}" srcId="{31DD5371-C494-4F14-97AC-8517868CFD46}" destId="{F9925A0E-F12D-41F1-BF20-83DB647E70D9}" srcOrd="0" destOrd="0" parTransId="{9473E8B9-BF63-4D12-AB80-4D5861D1B625}" sibTransId="{A5BAB869-21C8-4721-8A86-590719972522}"/>
    <dgm:cxn modelId="{65971FBD-A42B-774A-96A0-7928F73BC859}" type="presParOf" srcId="{AED466A8-5C87-1445-BBA4-BDBC41BDF3C8}" destId="{BDDFDB0B-7CE6-A54B-B8AB-82BBF376EDE2}" srcOrd="0" destOrd="0" presId="urn:microsoft.com/office/officeart/2016/7/layout/VerticalHollowActionList"/>
    <dgm:cxn modelId="{7C1F89A2-6C2A-274D-AA0C-FCAD10420830}" type="presParOf" srcId="{BDDFDB0B-7CE6-A54B-B8AB-82BBF376EDE2}" destId="{3DE507FE-F1AB-2C4D-8768-9E640776F9B9}" srcOrd="0" destOrd="0" presId="urn:microsoft.com/office/officeart/2016/7/layout/VerticalHollowActionList"/>
    <dgm:cxn modelId="{E564B3F2-CA56-B64D-8756-65EDD503EA1E}" type="presParOf" srcId="{BDDFDB0B-7CE6-A54B-B8AB-82BBF376EDE2}" destId="{EA4BC45E-5878-714F-B6AD-59E5646D8500}" srcOrd="1" destOrd="0" presId="urn:microsoft.com/office/officeart/2016/7/layout/VerticalHollowActionList"/>
    <dgm:cxn modelId="{0D9F6480-AC92-8345-B4D6-51BE2B4D703E}" type="presParOf" srcId="{AED466A8-5C87-1445-BBA4-BDBC41BDF3C8}" destId="{169D8954-B0C4-2542-99C8-33553CF9E5B9}" srcOrd="1" destOrd="0" presId="urn:microsoft.com/office/officeart/2016/7/layout/VerticalHollowActionList"/>
    <dgm:cxn modelId="{441ECC3B-DCDB-0B46-827A-692B10F91085}" type="presParOf" srcId="{AED466A8-5C87-1445-BBA4-BDBC41BDF3C8}" destId="{F1E3F5B5-A346-0D47-B8AA-EDD4919F36C5}" srcOrd="2" destOrd="0" presId="urn:microsoft.com/office/officeart/2016/7/layout/VerticalHollowActionList"/>
    <dgm:cxn modelId="{CAAAE252-B168-4843-AC5F-D78EBFB7631E}" type="presParOf" srcId="{F1E3F5B5-A346-0D47-B8AA-EDD4919F36C5}" destId="{2DBE909F-25FD-0B44-83F7-8AD7F31A1332}" srcOrd="0" destOrd="0" presId="urn:microsoft.com/office/officeart/2016/7/layout/VerticalHollowActionList"/>
    <dgm:cxn modelId="{CA429B52-90BB-C547-97FD-7D17717866AE}" type="presParOf" srcId="{F1E3F5B5-A346-0D47-B8AA-EDD4919F36C5}" destId="{11AD67BD-3787-C242-A4ED-94795E462F3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48CCBA-10C1-4239-986D-94B909DC98B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1C68271-2EE3-4A8F-B970-9CCBF87DFFC8}">
      <dgm:prSet/>
      <dgm:spPr/>
      <dgm:t>
        <a:bodyPr/>
        <a:lstStyle/>
        <a:p>
          <a:r>
            <a:rPr lang="en-US"/>
            <a:t>Monte Carlo uses model-free learning, with emphasis on stochastic outcomes and unbiased estimates.</a:t>
          </a:r>
        </a:p>
      </dgm:t>
    </dgm:pt>
    <dgm:pt modelId="{EC81B302-767E-4DAF-AC87-B42F2F67C29E}" type="parTrans" cxnId="{5F6252FC-55DA-468A-BA91-14AF34336E78}">
      <dgm:prSet/>
      <dgm:spPr/>
      <dgm:t>
        <a:bodyPr/>
        <a:lstStyle/>
        <a:p>
          <a:endParaRPr lang="en-US"/>
        </a:p>
      </dgm:t>
    </dgm:pt>
    <dgm:pt modelId="{223E2A03-03BE-4CBA-8806-1818612FC00A}" type="sibTrans" cxnId="{5F6252FC-55DA-468A-BA91-14AF34336E78}">
      <dgm:prSet/>
      <dgm:spPr/>
      <dgm:t>
        <a:bodyPr/>
        <a:lstStyle/>
        <a:p>
          <a:endParaRPr lang="en-US"/>
        </a:p>
      </dgm:t>
    </dgm:pt>
    <dgm:pt modelId="{E49895B3-C15B-476A-8439-55245ABCDC7C}">
      <dgm:prSet/>
      <dgm:spPr/>
      <dgm:t>
        <a:bodyPr/>
        <a:lstStyle/>
        <a:p>
          <a:r>
            <a:rPr lang="en-US"/>
            <a:t>It is easily parallelizable with simulations running on multiple machines at the same time.</a:t>
          </a:r>
        </a:p>
      </dgm:t>
    </dgm:pt>
    <dgm:pt modelId="{91536D42-A224-418A-89FF-2483E2896EC1}" type="parTrans" cxnId="{A6658D15-F0E0-4B5A-BF72-81CFBC00FEDA}">
      <dgm:prSet/>
      <dgm:spPr/>
      <dgm:t>
        <a:bodyPr/>
        <a:lstStyle/>
        <a:p>
          <a:endParaRPr lang="en-US"/>
        </a:p>
      </dgm:t>
    </dgm:pt>
    <dgm:pt modelId="{527995D5-2CDC-4144-A7F2-60D064D8FA16}" type="sibTrans" cxnId="{A6658D15-F0E0-4B5A-BF72-81CFBC00FEDA}">
      <dgm:prSet/>
      <dgm:spPr/>
      <dgm:t>
        <a:bodyPr/>
        <a:lstStyle/>
        <a:p>
          <a:endParaRPr lang="en-US"/>
        </a:p>
      </dgm:t>
    </dgm:pt>
    <dgm:pt modelId="{FB63AEFF-F29C-4367-8012-5842B5A617C7}">
      <dgm:prSet/>
      <dgm:spPr/>
      <dgm:t>
        <a:bodyPr/>
        <a:lstStyle/>
        <a:p>
          <a:r>
            <a:rPr lang="en-US"/>
            <a:t>It is also very useful for high-dimensional problems.</a:t>
          </a:r>
        </a:p>
      </dgm:t>
    </dgm:pt>
    <dgm:pt modelId="{52391602-E029-44FD-8717-3705875E66CA}" type="parTrans" cxnId="{E336B26B-E390-466F-B843-E6672BD8A4DA}">
      <dgm:prSet/>
      <dgm:spPr/>
      <dgm:t>
        <a:bodyPr/>
        <a:lstStyle/>
        <a:p>
          <a:endParaRPr lang="en-US"/>
        </a:p>
      </dgm:t>
    </dgm:pt>
    <dgm:pt modelId="{EA7C29E6-F660-4B94-BB50-A4D3E9C2C389}" type="sibTrans" cxnId="{E336B26B-E390-466F-B843-E6672BD8A4DA}">
      <dgm:prSet/>
      <dgm:spPr/>
      <dgm:t>
        <a:bodyPr/>
        <a:lstStyle/>
        <a:p>
          <a:endParaRPr lang="en-US"/>
        </a:p>
      </dgm:t>
    </dgm:pt>
    <dgm:pt modelId="{5A950474-A962-424E-8208-0CF1AE2DF03D}">
      <dgm:prSet/>
      <dgm:spPr/>
      <dgm:t>
        <a:bodyPr/>
        <a:lstStyle/>
        <a:p>
          <a:r>
            <a:rPr lang="en-US"/>
            <a:t>However, it also requires complete episodes and is not very efficient.</a:t>
          </a:r>
        </a:p>
      </dgm:t>
    </dgm:pt>
    <dgm:pt modelId="{E1C2BCA0-2816-49B0-A1A0-77598333C474}" type="parTrans" cxnId="{5FAEAAC0-0108-4C7A-864C-55301DB59331}">
      <dgm:prSet/>
      <dgm:spPr/>
      <dgm:t>
        <a:bodyPr/>
        <a:lstStyle/>
        <a:p>
          <a:endParaRPr lang="en-US"/>
        </a:p>
      </dgm:t>
    </dgm:pt>
    <dgm:pt modelId="{26040915-A928-4049-AC56-09E3C4583647}" type="sibTrans" cxnId="{5FAEAAC0-0108-4C7A-864C-55301DB59331}">
      <dgm:prSet/>
      <dgm:spPr/>
      <dgm:t>
        <a:bodyPr/>
        <a:lstStyle/>
        <a:p>
          <a:endParaRPr lang="en-US"/>
        </a:p>
      </dgm:t>
    </dgm:pt>
    <dgm:pt modelId="{79E170C7-9860-44C6-AC28-4058FE2DC605}">
      <dgm:prSet/>
      <dgm:spPr/>
      <dgm:t>
        <a:bodyPr/>
        <a:lstStyle/>
        <a:p>
          <a:r>
            <a:rPr lang="en-US"/>
            <a:t>Returns can vary widely between episodes with slow convergence.</a:t>
          </a:r>
        </a:p>
      </dgm:t>
    </dgm:pt>
    <dgm:pt modelId="{7DC4525F-6092-4209-B401-4DEDAA55F68A}" type="parTrans" cxnId="{F3843CAE-EB20-4E0B-B312-E3731E8D7839}">
      <dgm:prSet/>
      <dgm:spPr/>
      <dgm:t>
        <a:bodyPr/>
        <a:lstStyle/>
        <a:p>
          <a:endParaRPr lang="en-US"/>
        </a:p>
      </dgm:t>
    </dgm:pt>
    <dgm:pt modelId="{2CDFA64B-4B5A-41C6-B9C0-9EB1CD1D1B6B}" type="sibTrans" cxnId="{F3843CAE-EB20-4E0B-B312-E3731E8D7839}">
      <dgm:prSet/>
      <dgm:spPr/>
      <dgm:t>
        <a:bodyPr/>
        <a:lstStyle/>
        <a:p>
          <a:endParaRPr lang="en-US"/>
        </a:p>
      </dgm:t>
    </dgm:pt>
    <dgm:pt modelId="{245F8A45-F0B8-4D3D-8C07-ABD75D75D40D}">
      <dgm:prSet/>
      <dgm:spPr/>
      <dgm:t>
        <a:bodyPr/>
        <a:lstStyle/>
        <a:p>
          <a:r>
            <a:rPr lang="en-US"/>
            <a:t>It is also not very suitable for online, continual environments that change in real-time.</a:t>
          </a:r>
        </a:p>
      </dgm:t>
    </dgm:pt>
    <dgm:pt modelId="{F223A1F8-DB15-4407-9009-2214A6DA24A4}" type="parTrans" cxnId="{C9A9F5BC-B43C-4532-A171-96162D101BDA}">
      <dgm:prSet/>
      <dgm:spPr/>
      <dgm:t>
        <a:bodyPr/>
        <a:lstStyle/>
        <a:p>
          <a:endParaRPr lang="en-US"/>
        </a:p>
      </dgm:t>
    </dgm:pt>
    <dgm:pt modelId="{54780254-DADD-48F2-AB39-BCF3BC9332DF}" type="sibTrans" cxnId="{C9A9F5BC-B43C-4532-A171-96162D101BDA}">
      <dgm:prSet/>
      <dgm:spPr/>
      <dgm:t>
        <a:bodyPr/>
        <a:lstStyle/>
        <a:p>
          <a:endParaRPr lang="en-US"/>
        </a:p>
      </dgm:t>
    </dgm:pt>
    <dgm:pt modelId="{97291D72-DF7D-490A-B08D-FD39DC68D7C7}" type="pres">
      <dgm:prSet presAssocID="{8848CCBA-10C1-4239-986D-94B909DC98B5}" presName="Name0" presStyleCnt="0">
        <dgm:presLayoutVars>
          <dgm:dir/>
          <dgm:animLvl val="lvl"/>
          <dgm:resizeHandles val="exact"/>
        </dgm:presLayoutVars>
      </dgm:prSet>
      <dgm:spPr/>
    </dgm:pt>
    <dgm:pt modelId="{53FF1B69-985B-4F28-A863-B37C7734A9B6}" type="pres">
      <dgm:prSet presAssocID="{71C68271-2EE3-4A8F-B970-9CCBF87DFFC8}" presName="linNode" presStyleCnt="0"/>
      <dgm:spPr/>
    </dgm:pt>
    <dgm:pt modelId="{7B99C6E6-9004-4481-A6DC-80B2876409A7}" type="pres">
      <dgm:prSet presAssocID="{71C68271-2EE3-4A8F-B970-9CCBF87DFFC8}" presName="parentText" presStyleLbl="node1" presStyleIdx="0" presStyleCnt="2">
        <dgm:presLayoutVars>
          <dgm:chMax val="1"/>
          <dgm:bulletEnabled val="1"/>
        </dgm:presLayoutVars>
      </dgm:prSet>
      <dgm:spPr/>
    </dgm:pt>
    <dgm:pt modelId="{9F5AD10F-0FB3-4CC6-82D5-C0A36AA4C48D}" type="pres">
      <dgm:prSet presAssocID="{71C68271-2EE3-4A8F-B970-9CCBF87DFFC8}" presName="descendantText" presStyleLbl="alignAccFollowNode1" presStyleIdx="0" presStyleCnt="2">
        <dgm:presLayoutVars>
          <dgm:bulletEnabled val="1"/>
        </dgm:presLayoutVars>
      </dgm:prSet>
      <dgm:spPr/>
    </dgm:pt>
    <dgm:pt modelId="{A460B19B-ECE0-43E1-8B8A-A04845F65AD8}" type="pres">
      <dgm:prSet presAssocID="{223E2A03-03BE-4CBA-8806-1818612FC00A}" presName="sp" presStyleCnt="0"/>
      <dgm:spPr/>
    </dgm:pt>
    <dgm:pt modelId="{4A380347-9298-45EE-9F6C-A5FB57F20D26}" type="pres">
      <dgm:prSet presAssocID="{5A950474-A962-424E-8208-0CF1AE2DF03D}" presName="linNode" presStyleCnt="0"/>
      <dgm:spPr/>
    </dgm:pt>
    <dgm:pt modelId="{49BAA7D5-61C7-4C43-8E18-20B5DE8D2AE6}" type="pres">
      <dgm:prSet presAssocID="{5A950474-A962-424E-8208-0CF1AE2DF03D}" presName="parentText" presStyleLbl="node1" presStyleIdx="1" presStyleCnt="2">
        <dgm:presLayoutVars>
          <dgm:chMax val="1"/>
          <dgm:bulletEnabled val="1"/>
        </dgm:presLayoutVars>
      </dgm:prSet>
      <dgm:spPr/>
    </dgm:pt>
    <dgm:pt modelId="{1F415364-8170-47DB-B556-BA0A839EB7A9}" type="pres">
      <dgm:prSet presAssocID="{5A950474-A962-424E-8208-0CF1AE2DF03D}" presName="descendantText" presStyleLbl="alignAccFollowNode1" presStyleIdx="1" presStyleCnt="2">
        <dgm:presLayoutVars>
          <dgm:bulletEnabled val="1"/>
        </dgm:presLayoutVars>
      </dgm:prSet>
      <dgm:spPr/>
    </dgm:pt>
  </dgm:ptLst>
  <dgm:cxnLst>
    <dgm:cxn modelId="{A6658D15-F0E0-4B5A-BF72-81CFBC00FEDA}" srcId="{71C68271-2EE3-4A8F-B970-9CCBF87DFFC8}" destId="{E49895B3-C15B-476A-8439-55245ABCDC7C}" srcOrd="0" destOrd="0" parTransId="{91536D42-A224-418A-89FF-2483E2896EC1}" sibTransId="{527995D5-2CDC-4144-A7F2-60D064D8FA16}"/>
    <dgm:cxn modelId="{FC27BE38-FED8-46E9-A12F-E5F447485536}" type="presOf" srcId="{8848CCBA-10C1-4239-986D-94B909DC98B5}" destId="{97291D72-DF7D-490A-B08D-FD39DC68D7C7}" srcOrd="0" destOrd="0" presId="urn:microsoft.com/office/officeart/2005/8/layout/vList5"/>
    <dgm:cxn modelId="{F401D851-E430-43EE-A58E-E193B0B2E675}" type="presOf" srcId="{245F8A45-F0B8-4D3D-8C07-ABD75D75D40D}" destId="{1F415364-8170-47DB-B556-BA0A839EB7A9}" srcOrd="0" destOrd="1" presId="urn:microsoft.com/office/officeart/2005/8/layout/vList5"/>
    <dgm:cxn modelId="{A5EEEE55-0C93-4755-A94D-51D5D62A6573}" type="presOf" srcId="{71C68271-2EE3-4A8F-B970-9CCBF87DFFC8}" destId="{7B99C6E6-9004-4481-A6DC-80B2876409A7}" srcOrd="0" destOrd="0" presId="urn:microsoft.com/office/officeart/2005/8/layout/vList5"/>
    <dgm:cxn modelId="{C5202D65-8B07-47B9-99E2-84F66EA58D66}" type="presOf" srcId="{5A950474-A962-424E-8208-0CF1AE2DF03D}" destId="{49BAA7D5-61C7-4C43-8E18-20B5DE8D2AE6}" srcOrd="0" destOrd="0" presId="urn:microsoft.com/office/officeart/2005/8/layout/vList5"/>
    <dgm:cxn modelId="{E336B26B-E390-466F-B843-E6672BD8A4DA}" srcId="{71C68271-2EE3-4A8F-B970-9CCBF87DFFC8}" destId="{FB63AEFF-F29C-4367-8012-5842B5A617C7}" srcOrd="1" destOrd="0" parTransId="{52391602-E029-44FD-8717-3705875E66CA}" sibTransId="{EA7C29E6-F660-4B94-BB50-A4D3E9C2C389}"/>
    <dgm:cxn modelId="{DE9DD08D-DA80-4146-9C14-E137F09C2EB1}" type="presOf" srcId="{E49895B3-C15B-476A-8439-55245ABCDC7C}" destId="{9F5AD10F-0FB3-4CC6-82D5-C0A36AA4C48D}" srcOrd="0" destOrd="0" presId="urn:microsoft.com/office/officeart/2005/8/layout/vList5"/>
    <dgm:cxn modelId="{F3843CAE-EB20-4E0B-B312-E3731E8D7839}" srcId="{5A950474-A962-424E-8208-0CF1AE2DF03D}" destId="{79E170C7-9860-44C6-AC28-4058FE2DC605}" srcOrd="0" destOrd="0" parTransId="{7DC4525F-6092-4209-B401-4DEDAA55F68A}" sibTransId="{2CDFA64B-4B5A-41C6-B9C0-9EB1CD1D1B6B}"/>
    <dgm:cxn modelId="{C9A9F5BC-B43C-4532-A171-96162D101BDA}" srcId="{5A950474-A962-424E-8208-0CF1AE2DF03D}" destId="{245F8A45-F0B8-4D3D-8C07-ABD75D75D40D}" srcOrd="1" destOrd="0" parTransId="{F223A1F8-DB15-4407-9009-2214A6DA24A4}" sibTransId="{54780254-DADD-48F2-AB39-BCF3BC9332DF}"/>
    <dgm:cxn modelId="{5FAEAAC0-0108-4C7A-864C-55301DB59331}" srcId="{8848CCBA-10C1-4239-986D-94B909DC98B5}" destId="{5A950474-A962-424E-8208-0CF1AE2DF03D}" srcOrd="1" destOrd="0" parTransId="{E1C2BCA0-2816-49B0-A1A0-77598333C474}" sibTransId="{26040915-A928-4049-AC56-09E3C4583647}"/>
    <dgm:cxn modelId="{2A66A4E7-33D9-4BCD-A852-01D9627A3277}" type="presOf" srcId="{FB63AEFF-F29C-4367-8012-5842B5A617C7}" destId="{9F5AD10F-0FB3-4CC6-82D5-C0A36AA4C48D}" srcOrd="0" destOrd="1" presId="urn:microsoft.com/office/officeart/2005/8/layout/vList5"/>
    <dgm:cxn modelId="{3DF0A7E8-0173-43DC-9BD7-47223CF65F99}" type="presOf" srcId="{79E170C7-9860-44C6-AC28-4058FE2DC605}" destId="{1F415364-8170-47DB-B556-BA0A839EB7A9}" srcOrd="0" destOrd="0" presId="urn:microsoft.com/office/officeart/2005/8/layout/vList5"/>
    <dgm:cxn modelId="{5F6252FC-55DA-468A-BA91-14AF34336E78}" srcId="{8848CCBA-10C1-4239-986D-94B909DC98B5}" destId="{71C68271-2EE3-4A8F-B970-9CCBF87DFFC8}" srcOrd="0" destOrd="0" parTransId="{EC81B302-767E-4DAF-AC87-B42F2F67C29E}" sibTransId="{223E2A03-03BE-4CBA-8806-1818612FC00A}"/>
    <dgm:cxn modelId="{E49A9A92-CE7B-43EB-B5C5-DCFDDD5E99BD}" type="presParOf" srcId="{97291D72-DF7D-490A-B08D-FD39DC68D7C7}" destId="{53FF1B69-985B-4F28-A863-B37C7734A9B6}" srcOrd="0" destOrd="0" presId="urn:microsoft.com/office/officeart/2005/8/layout/vList5"/>
    <dgm:cxn modelId="{128C00F6-BD4A-493A-B263-4C3F2498BF05}" type="presParOf" srcId="{53FF1B69-985B-4F28-A863-B37C7734A9B6}" destId="{7B99C6E6-9004-4481-A6DC-80B2876409A7}" srcOrd="0" destOrd="0" presId="urn:microsoft.com/office/officeart/2005/8/layout/vList5"/>
    <dgm:cxn modelId="{73B340B2-5627-42D3-82C2-6F5A00B34D1F}" type="presParOf" srcId="{53FF1B69-985B-4F28-A863-B37C7734A9B6}" destId="{9F5AD10F-0FB3-4CC6-82D5-C0A36AA4C48D}" srcOrd="1" destOrd="0" presId="urn:microsoft.com/office/officeart/2005/8/layout/vList5"/>
    <dgm:cxn modelId="{745051F9-B8AF-42B0-919F-1D5918B8F8ED}" type="presParOf" srcId="{97291D72-DF7D-490A-B08D-FD39DC68D7C7}" destId="{A460B19B-ECE0-43E1-8B8A-A04845F65AD8}" srcOrd="1" destOrd="0" presId="urn:microsoft.com/office/officeart/2005/8/layout/vList5"/>
    <dgm:cxn modelId="{34CF4001-1FE0-4BA9-A678-C0607B1B916E}" type="presParOf" srcId="{97291D72-DF7D-490A-B08D-FD39DC68D7C7}" destId="{4A380347-9298-45EE-9F6C-A5FB57F20D26}" srcOrd="2" destOrd="0" presId="urn:microsoft.com/office/officeart/2005/8/layout/vList5"/>
    <dgm:cxn modelId="{CDEB9014-D014-45D9-9459-4ECE1AF8AEEF}" type="presParOf" srcId="{4A380347-9298-45EE-9F6C-A5FB57F20D26}" destId="{49BAA7D5-61C7-4C43-8E18-20B5DE8D2AE6}" srcOrd="0" destOrd="0" presId="urn:microsoft.com/office/officeart/2005/8/layout/vList5"/>
    <dgm:cxn modelId="{651A7A86-B0C9-4D8C-9CD9-BAD5941FE97A}" type="presParOf" srcId="{4A380347-9298-45EE-9F6C-A5FB57F20D26}" destId="{1F415364-8170-47DB-B556-BA0A839EB7A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4C16CC-1017-4D04-9F02-7E969B7904E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FA920497-2FA1-4DA4-AE48-9B1E05E0D0B3}">
      <dgm:prSet/>
      <dgm:spPr/>
      <dgm:t>
        <a:bodyPr/>
        <a:lstStyle/>
        <a:p>
          <a:r>
            <a:rPr lang="en-US"/>
            <a:t>Monte Carlo simulations are a valuable RL technique that emphasize the law of large numbers to approximate distributions.</a:t>
          </a:r>
        </a:p>
      </dgm:t>
    </dgm:pt>
    <dgm:pt modelId="{1283C090-BEF2-4080-ACE7-D6754867333C}" type="parTrans" cxnId="{4468234C-2F8F-46DA-B136-8D0C3BED6651}">
      <dgm:prSet/>
      <dgm:spPr/>
      <dgm:t>
        <a:bodyPr/>
        <a:lstStyle/>
        <a:p>
          <a:endParaRPr lang="en-US"/>
        </a:p>
      </dgm:t>
    </dgm:pt>
    <dgm:pt modelId="{F7A96808-B725-4BB5-A28F-5035DA69F2F8}" type="sibTrans" cxnId="{4468234C-2F8F-46DA-B136-8D0C3BED6651}">
      <dgm:prSet/>
      <dgm:spPr/>
      <dgm:t>
        <a:bodyPr/>
        <a:lstStyle/>
        <a:p>
          <a:endParaRPr lang="en-US"/>
        </a:p>
      </dgm:t>
    </dgm:pt>
    <dgm:pt modelId="{13574DFA-EBD1-4100-9FD5-FA1BBF1BC5BB}">
      <dgm:prSet/>
      <dgm:spPr/>
      <dgm:t>
        <a:bodyPr/>
        <a:lstStyle/>
        <a:p>
          <a:r>
            <a:rPr lang="en-US"/>
            <a:t>Though they have their drawbacks, they remain incredibly useful in mimicking stochastic problem spaces and providing agents with certainty in uncertain environments.</a:t>
          </a:r>
        </a:p>
      </dgm:t>
    </dgm:pt>
    <dgm:pt modelId="{66194EF6-E569-467B-B734-889B7C4311F8}" type="parTrans" cxnId="{8039AB7D-5683-4077-AB63-245FF1145166}">
      <dgm:prSet/>
      <dgm:spPr/>
      <dgm:t>
        <a:bodyPr/>
        <a:lstStyle/>
        <a:p>
          <a:endParaRPr lang="en-US"/>
        </a:p>
      </dgm:t>
    </dgm:pt>
    <dgm:pt modelId="{62CE762A-F5E9-4248-83A6-6641C821C33A}" type="sibTrans" cxnId="{8039AB7D-5683-4077-AB63-245FF1145166}">
      <dgm:prSet/>
      <dgm:spPr/>
      <dgm:t>
        <a:bodyPr/>
        <a:lstStyle/>
        <a:p>
          <a:endParaRPr lang="en-US"/>
        </a:p>
      </dgm:t>
    </dgm:pt>
    <dgm:pt modelId="{DA41BF3A-CFC9-4F45-9E14-DD26986DD4A0}" type="pres">
      <dgm:prSet presAssocID="{DE4C16CC-1017-4D04-9F02-7E969B7904E9}" presName="diagram" presStyleCnt="0">
        <dgm:presLayoutVars>
          <dgm:dir/>
          <dgm:resizeHandles val="exact"/>
        </dgm:presLayoutVars>
      </dgm:prSet>
      <dgm:spPr/>
    </dgm:pt>
    <dgm:pt modelId="{AA7BFFAF-E2FF-F54B-BE05-FF2DD1CF413C}" type="pres">
      <dgm:prSet presAssocID="{FA920497-2FA1-4DA4-AE48-9B1E05E0D0B3}" presName="node" presStyleLbl="node1" presStyleIdx="0" presStyleCnt="2">
        <dgm:presLayoutVars>
          <dgm:bulletEnabled val="1"/>
        </dgm:presLayoutVars>
      </dgm:prSet>
      <dgm:spPr/>
    </dgm:pt>
    <dgm:pt modelId="{EA22B176-E8B2-9D47-935A-E1725DD50A28}" type="pres">
      <dgm:prSet presAssocID="{F7A96808-B725-4BB5-A28F-5035DA69F2F8}" presName="sibTrans" presStyleCnt="0"/>
      <dgm:spPr/>
    </dgm:pt>
    <dgm:pt modelId="{A157A5D0-D9F8-304E-B7BF-D09038B825E2}" type="pres">
      <dgm:prSet presAssocID="{13574DFA-EBD1-4100-9FD5-FA1BBF1BC5BB}" presName="node" presStyleLbl="node1" presStyleIdx="1" presStyleCnt="2">
        <dgm:presLayoutVars>
          <dgm:bulletEnabled val="1"/>
        </dgm:presLayoutVars>
      </dgm:prSet>
      <dgm:spPr/>
    </dgm:pt>
  </dgm:ptLst>
  <dgm:cxnLst>
    <dgm:cxn modelId="{4468234C-2F8F-46DA-B136-8D0C3BED6651}" srcId="{DE4C16CC-1017-4D04-9F02-7E969B7904E9}" destId="{FA920497-2FA1-4DA4-AE48-9B1E05E0D0B3}" srcOrd="0" destOrd="0" parTransId="{1283C090-BEF2-4080-ACE7-D6754867333C}" sibTransId="{F7A96808-B725-4BB5-A28F-5035DA69F2F8}"/>
    <dgm:cxn modelId="{2BF4C274-438C-894E-AC36-041400AF0A6B}" type="presOf" srcId="{13574DFA-EBD1-4100-9FD5-FA1BBF1BC5BB}" destId="{A157A5D0-D9F8-304E-B7BF-D09038B825E2}" srcOrd="0" destOrd="0" presId="urn:microsoft.com/office/officeart/2005/8/layout/default"/>
    <dgm:cxn modelId="{8039AB7D-5683-4077-AB63-245FF1145166}" srcId="{DE4C16CC-1017-4D04-9F02-7E969B7904E9}" destId="{13574DFA-EBD1-4100-9FD5-FA1BBF1BC5BB}" srcOrd="1" destOrd="0" parTransId="{66194EF6-E569-467B-B734-889B7C4311F8}" sibTransId="{62CE762A-F5E9-4248-83A6-6641C821C33A}"/>
    <dgm:cxn modelId="{FB794697-D1E1-C946-8723-B10612DD1317}" type="presOf" srcId="{FA920497-2FA1-4DA4-AE48-9B1E05E0D0B3}" destId="{AA7BFFAF-E2FF-F54B-BE05-FF2DD1CF413C}" srcOrd="0" destOrd="0" presId="urn:microsoft.com/office/officeart/2005/8/layout/default"/>
    <dgm:cxn modelId="{5BD5F0F7-F90D-CA4F-A469-1B74B8D2D28B}" type="presOf" srcId="{DE4C16CC-1017-4D04-9F02-7E969B7904E9}" destId="{DA41BF3A-CFC9-4F45-9E14-DD26986DD4A0}" srcOrd="0" destOrd="0" presId="urn:microsoft.com/office/officeart/2005/8/layout/default"/>
    <dgm:cxn modelId="{89377077-8C27-924F-98B8-D1020C4D13E3}" type="presParOf" srcId="{DA41BF3A-CFC9-4F45-9E14-DD26986DD4A0}" destId="{AA7BFFAF-E2FF-F54B-BE05-FF2DD1CF413C}" srcOrd="0" destOrd="0" presId="urn:microsoft.com/office/officeart/2005/8/layout/default"/>
    <dgm:cxn modelId="{D67F4FC7-2394-E74D-9065-7221B945ACAE}" type="presParOf" srcId="{DA41BF3A-CFC9-4F45-9E14-DD26986DD4A0}" destId="{EA22B176-E8B2-9D47-935A-E1725DD50A28}" srcOrd="1" destOrd="0" presId="urn:microsoft.com/office/officeart/2005/8/layout/default"/>
    <dgm:cxn modelId="{2CACA339-1BE2-594C-9C50-866985E2CE27}" type="presParOf" srcId="{DA41BF3A-CFC9-4F45-9E14-DD26986DD4A0}" destId="{A157A5D0-D9F8-304E-B7BF-D09038B825E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C918-85F3-4C37-94D7-A28447DA0505}">
      <dsp:nvSpPr>
        <dsp:cNvPr id="0" name=""/>
        <dsp:cNvSpPr/>
      </dsp:nvSpPr>
      <dsp:spPr>
        <a:xfrm>
          <a:off x="1365978" y="779082"/>
          <a:ext cx="1092782" cy="71"/>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E3A9D-EE21-4DFB-9B97-76A142B27F6A}">
      <dsp:nvSpPr>
        <dsp:cNvPr id="0" name=""/>
        <dsp:cNvSpPr/>
      </dsp:nvSpPr>
      <dsp:spPr>
        <a:xfrm>
          <a:off x="2524328" y="687322"/>
          <a:ext cx="125670" cy="235994"/>
        </a:xfrm>
        <a:prstGeom prst="chevron">
          <a:avLst>
            <a:gd name="adj" fmla="val 90000"/>
          </a:avLst>
        </a:prstGeom>
        <a:solidFill>
          <a:schemeClr val="accent5">
            <a:tint val="40000"/>
            <a:alpha val="90000"/>
            <a:hueOff val="-1085879"/>
            <a:satOff val="242"/>
            <a:lumOff val="36"/>
            <a:alphaOff val="0"/>
          </a:schemeClr>
        </a:solidFill>
        <a:ln w="19050" cap="flat" cmpd="sng" algn="ctr">
          <a:solidFill>
            <a:schemeClr val="accent5">
              <a:tint val="40000"/>
              <a:alpha val="90000"/>
              <a:hueOff val="-1085879"/>
              <a:satOff val="242"/>
              <a:lumOff val="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B7A361-4FDF-4284-8B93-558A242DF5E8}">
      <dsp:nvSpPr>
        <dsp:cNvPr id="0" name=""/>
        <dsp:cNvSpPr/>
      </dsp:nvSpPr>
      <dsp:spPr>
        <a:xfrm>
          <a:off x="656508" y="206247"/>
          <a:ext cx="1145743" cy="1145743"/>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61" tIns="44461" rIns="44461" bIns="44461" numCol="1" spcCol="1270" anchor="ctr" anchorCtr="0">
          <a:noAutofit/>
        </a:bodyPr>
        <a:lstStyle/>
        <a:p>
          <a:pPr marL="0" lvl="0" indent="0" algn="ctr" defTabSz="2178050">
            <a:lnSpc>
              <a:spcPct val="90000"/>
            </a:lnSpc>
            <a:spcBef>
              <a:spcPct val="0"/>
            </a:spcBef>
            <a:spcAft>
              <a:spcPct val="35000"/>
            </a:spcAft>
            <a:buNone/>
          </a:pPr>
          <a:r>
            <a:rPr lang="en-US" sz="4900" kern="1200"/>
            <a:t>1</a:t>
          </a:r>
        </a:p>
      </dsp:txBody>
      <dsp:txXfrm>
        <a:off x="824298" y="374037"/>
        <a:ext cx="810163" cy="810163"/>
      </dsp:txXfrm>
    </dsp:sp>
    <dsp:sp modelId="{43A64BF2-1D23-4EDC-982D-359B802AFE54}">
      <dsp:nvSpPr>
        <dsp:cNvPr id="0" name=""/>
        <dsp:cNvSpPr/>
      </dsp:nvSpPr>
      <dsp:spPr>
        <a:xfrm>
          <a:off x="0" y="1517588"/>
          <a:ext cx="2458761" cy="1965600"/>
        </a:xfrm>
        <a:prstGeom prst="upArrowCallout">
          <a:avLst>
            <a:gd name="adj1" fmla="val 50000"/>
            <a:gd name="adj2" fmla="val 20000"/>
            <a:gd name="adj3" fmla="val 20000"/>
            <a:gd name="adj4" fmla="val 100000"/>
          </a:avLst>
        </a:prstGeom>
        <a:solidFill>
          <a:schemeClr val="accent5">
            <a:tint val="40000"/>
            <a:alpha val="90000"/>
            <a:hueOff val="-2171757"/>
            <a:satOff val="485"/>
            <a:lumOff val="73"/>
            <a:alphaOff val="0"/>
          </a:schemeClr>
        </a:solidFill>
        <a:ln w="19050" cap="flat" cmpd="sng" algn="ctr">
          <a:solidFill>
            <a:schemeClr val="accent5">
              <a:tint val="40000"/>
              <a:alpha val="90000"/>
              <a:hueOff val="-2171757"/>
              <a:satOff val="485"/>
              <a:lumOff val="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950" tIns="165100" rIns="193950" bIns="165100" numCol="1" spcCol="1270" anchor="t" anchorCtr="0">
          <a:noAutofit/>
        </a:bodyPr>
        <a:lstStyle/>
        <a:p>
          <a:pPr marL="0" lvl="0" indent="0" algn="l" defTabSz="800100">
            <a:lnSpc>
              <a:spcPct val="90000"/>
            </a:lnSpc>
            <a:spcBef>
              <a:spcPct val="0"/>
            </a:spcBef>
            <a:spcAft>
              <a:spcPct val="35000"/>
            </a:spcAft>
            <a:buNone/>
          </a:pPr>
          <a:r>
            <a:rPr lang="en-US" sz="1800" kern="1200"/>
            <a:t>Define a problem in probabilistic terms.</a:t>
          </a:r>
        </a:p>
      </dsp:txBody>
      <dsp:txXfrm>
        <a:off x="0" y="1910708"/>
        <a:ext cx="2458761" cy="1572480"/>
      </dsp:txXfrm>
    </dsp:sp>
    <dsp:sp modelId="{8276A1DC-D30C-422D-82EB-324157E93A04}">
      <dsp:nvSpPr>
        <dsp:cNvPr id="0" name=""/>
        <dsp:cNvSpPr/>
      </dsp:nvSpPr>
      <dsp:spPr>
        <a:xfrm>
          <a:off x="2731957" y="779052"/>
          <a:ext cx="2458761" cy="71"/>
        </a:xfrm>
        <a:prstGeom prst="rect">
          <a:avLst/>
        </a:prstGeom>
        <a:solidFill>
          <a:schemeClr val="accent5">
            <a:tint val="40000"/>
            <a:alpha val="90000"/>
            <a:hueOff val="-3257636"/>
            <a:satOff val="727"/>
            <a:lumOff val="109"/>
            <a:alphaOff val="0"/>
          </a:schemeClr>
        </a:solidFill>
        <a:ln w="19050" cap="flat" cmpd="sng" algn="ctr">
          <a:solidFill>
            <a:schemeClr val="accent5">
              <a:tint val="40000"/>
              <a:alpha val="90000"/>
              <a:hueOff val="-3257636"/>
              <a:satOff val="727"/>
              <a:lumOff val="1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74A714-50C5-4F93-963D-E576DBC855FE}">
      <dsp:nvSpPr>
        <dsp:cNvPr id="0" name=""/>
        <dsp:cNvSpPr/>
      </dsp:nvSpPr>
      <dsp:spPr>
        <a:xfrm>
          <a:off x="5256285" y="687294"/>
          <a:ext cx="125670" cy="236035"/>
        </a:xfrm>
        <a:prstGeom prst="chevron">
          <a:avLst>
            <a:gd name="adj" fmla="val 90000"/>
          </a:avLst>
        </a:prstGeom>
        <a:solidFill>
          <a:schemeClr val="accent5">
            <a:tint val="40000"/>
            <a:alpha val="90000"/>
            <a:hueOff val="-4343515"/>
            <a:satOff val="970"/>
            <a:lumOff val="146"/>
            <a:alphaOff val="0"/>
          </a:schemeClr>
        </a:solidFill>
        <a:ln w="19050" cap="flat" cmpd="sng" algn="ctr">
          <a:solidFill>
            <a:schemeClr val="accent5">
              <a:tint val="40000"/>
              <a:alpha val="90000"/>
              <a:hueOff val="-4343515"/>
              <a:satOff val="970"/>
              <a:lumOff val="1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370D69-5151-421D-AB2A-462F5B627ED1}">
      <dsp:nvSpPr>
        <dsp:cNvPr id="0" name=""/>
        <dsp:cNvSpPr/>
      </dsp:nvSpPr>
      <dsp:spPr>
        <a:xfrm>
          <a:off x="3388466" y="206216"/>
          <a:ext cx="1145743" cy="1145743"/>
        </a:xfrm>
        <a:prstGeom prst="ellipse">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61" tIns="44461" rIns="44461" bIns="44461" numCol="1" spcCol="1270" anchor="ctr" anchorCtr="0">
          <a:noAutofit/>
        </a:bodyPr>
        <a:lstStyle/>
        <a:p>
          <a:pPr marL="0" lvl="0" indent="0" algn="ctr" defTabSz="2178050">
            <a:lnSpc>
              <a:spcPct val="90000"/>
            </a:lnSpc>
            <a:spcBef>
              <a:spcPct val="0"/>
            </a:spcBef>
            <a:spcAft>
              <a:spcPct val="35000"/>
            </a:spcAft>
            <a:buNone/>
          </a:pPr>
          <a:r>
            <a:rPr lang="en-US" sz="4900" kern="1200"/>
            <a:t>2</a:t>
          </a:r>
        </a:p>
      </dsp:txBody>
      <dsp:txXfrm>
        <a:off x="3556256" y="374006"/>
        <a:ext cx="810163" cy="810163"/>
      </dsp:txXfrm>
    </dsp:sp>
    <dsp:sp modelId="{812CBC43-0F84-4EBF-849B-C013196008C3}">
      <dsp:nvSpPr>
        <dsp:cNvPr id="0" name=""/>
        <dsp:cNvSpPr/>
      </dsp:nvSpPr>
      <dsp:spPr>
        <a:xfrm>
          <a:off x="2731957" y="1517555"/>
          <a:ext cx="2458761" cy="1965600"/>
        </a:xfrm>
        <a:prstGeom prst="upArrowCallout">
          <a:avLst>
            <a:gd name="adj1" fmla="val 50000"/>
            <a:gd name="adj2" fmla="val 20000"/>
            <a:gd name="adj3" fmla="val 20000"/>
            <a:gd name="adj4" fmla="val 100000"/>
          </a:avLst>
        </a:prstGeom>
        <a:solidFill>
          <a:schemeClr val="accent5">
            <a:tint val="40000"/>
            <a:alpha val="90000"/>
            <a:hueOff val="-5429393"/>
            <a:satOff val="1212"/>
            <a:lumOff val="182"/>
            <a:alphaOff val="0"/>
          </a:schemeClr>
        </a:solidFill>
        <a:ln w="19050" cap="flat" cmpd="sng" algn="ctr">
          <a:solidFill>
            <a:schemeClr val="accent5">
              <a:tint val="40000"/>
              <a:alpha val="90000"/>
              <a:hueOff val="-5429393"/>
              <a:satOff val="1212"/>
              <a:lumOff val="1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950" tIns="165100" rIns="193950" bIns="165100" numCol="1" spcCol="1270" anchor="t" anchorCtr="0">
          <a:noAutofit/>
        </a:bodyPr>
        <a:lstStyle/>
        <a:p>
          <a:pPr marL="0" lvl="0" indent="0" algn="l" defTabSz="800100">
            <a:lnSpc>
              <a:spcPct val="90000"/>
            </a:lnSpc>
            <a:spcBef>
              <a:spcPct val="0"/>
            </a:spcBef>
            <a:spcAft>
              <a:spcPct val="35000"/>
            </a:spcAft>
            <a:buNone/>
          </a:pPr>
          <a:r>
            <a:rPr lang="en-US" sz="1800" kern="1200"/>
            <a:t>Generate random samples from the defined probability distributions.</a:t>
          </a:r>
        </a:p>
      </dsp:txBody>
      <dsp:txXfrm>
        <a:off x="2731957" y="1910675"/>
        <a:ext cx="2458761" cy="1572480"/>
      </dsp:txXfrm>
    </dsp:sp>
    <dsp:sp modelId="{0DFB4E53-A674-45A2-969F-F8AAF503FFF2}">
      <dsp:nvSpPr>
        <dsp:cNvPr id="0" name=""/>
        <dsp:cNvSpPr/>
      </dsp:nvSpPr>
      <dsp:spPr>
        <a:xfrm>
          <a:off x="5463914" y="779066"/>
          <a:ext cx="2458761" cy="72"/>
        </a:xfrm>
        <a:prstGeom prst="rect">
          <a:avLst/>
        </a:prstGeom>
        <a:solidFill>
          <a:schemeClr val="accent5">
            <a:tint val="40000"/>
            <a:alpha val="90000"/>
            <a:hueOff val="-6515273"/>
            <a:satOff val="1455"/>
            <a:lumOff val="219"/>
            <a:alphaOff val="0"/>
          </a:schemeClr>
        </a:solidFill>
        <a:ln w="19050" cap="flat" cmpd="sng" algn="ctr">
          <a:solidFill>
            <a:schemeClr val="accent5">
              <a:tint val="40000"/>
              <a:alpha val="90000"/>
              <a:hueOff val="-6515273"/>
              <a:satOff val="1455"/>
              <a:lumOff val="2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A41A6B-9D16-49D7-B1BD-8EE51BE02091}">
      <dsp:nvSpPr>
        <dsp:cNvPr id="0" name=""/>
        <dsp:cNvSpPr/>
      </dsp:nvSpPr>
      <dsp:spPr>
        <a:xfrm>
          <a:off x="7988242" y="687306"/>
          <a:ext cx="125670" cy="236047"/>
        </a:xfrm>
        <a:prstGeom prst="chevron">
          <a:avLst>
            <a:gd name="adj" fmla="val 90000"/>
          </a:avLst>
        </a:prstGeom>
        <a:solidFill>
          <a:schemeClr val="accent5">
            <a:tint val="40000"/>
            <a:alpha val="90000"/>
            <a:hueOff val="-7601151"/>
            <a:satOff val="1697"/>
            <a:lumOff val="255"/>
            <a:alphaOff val="0"/>
          </a:schemeClr>
        </a:solidFill>
        <a:ln w="19050" cap="flat" cmpd="sng" algn="ctr">
          <a:solidFill>
            <a:schemeClr val="accent5">
              <a:tint val="40000"/>
              <a:alpha val="90000"/>
              <a:hueOff val="-7601151"/>
              <a:satOff val="1697"/>
              <a:lumOff val="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54E0D4-0C25-4206-8C8F-316FBAAA1A42}">
      <dsp:nvSpPr>
        <dsp:cNvPr id="0" name=""/>
        <dsp:cNvSpPr/>
      </dsp:nvSpPr>
      <dsp:spPr>
        <a:xfrm>
          <a:off x="6120423" y="206230"/>
          <a:ext cx="1145743" cy="1145743"/>
        </a:xfrm>
        <a:prstGeom prst="ellipse">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61" tIns="44461" rIns="44461" bIns="44461" numCol="1" spcCol="1270" anchor="ctr" anchorCtr="0">
          <a:noAutofit/>
        </a:bodyPr>
        <a:lstStyle/>
        <a:p>
          <a:pPr marL="0" lvl="0" indent="0" algn="ctr" defTabSz="2178050">
            <a:lnSpc>
              <a:spcPct val="90000"/>
            </a:lnSpc>
            <a:spcBef>
              <a:spcPct val="0"/>
            </a:spcBef>
            <a:spcAft>
              <a:spcPct val="35000"/>
            </a:spcAft>
            <a:buNone/>
          </a:pPr>
          <a:r>
            <a:rPr lang="en-US" sz="4900" kern="1200"/>
            <a:t>3</a:t>
          </a:r>
        </a:p>
      </dsp:txBody>
      <dsp:txXfrm>
        <a:off x="6288213" y="374020"/>
        <a:ext cx="810163" cy="810163"/>
      </dsp:txXfrm>
    </dsp:sp>
    <dsp:sp modelId="{4940FBE0-13D9-462A-A29F-6F394709E725}">
      <dsp:nvSpPr>
        <dsp:cNvPr id="0" name=""/>
        <dsp:cNvSpPr/>
      </dsp:nvSpPr>
      <dsp:spPr>
        <a:xfrm>
          <a:off x="5463914" y="1517588"/>
          <a:ext cx="2458761" cy="1965600"/>
        </a:xfrm>
        <a:prstGeom prst="upArrowCallout">
          <a:avLst>
            <a:gd name="adj1" fmla="val 50000"/>
            <a:gd name="adj2" fmla="val 20000"/>
            <a:gd name="adj3" fmla="val 20000"/>
            <a:gd name="adj4" fmla="val 100000"/>
          </a:avLst>
        </a:prstGeom>
        <a:solidFill>
          <a:schemeClr val="accent5">
            <a:tint val="40000"/>
            <a:alpha val="90000"/>
            <a:hueOff val="-8687030"/>
            <a:satOff val="1940"/>
            <a:lumOff val="292"/>
            <a:alphaOff val="0"/>
          </a:schemeClr>
        </a:solidFill>
        <a:ln w="19050" cap="flat" cmpd="sng" algn="ctr">
          <a:solidFill>
            <a:schemeClr val="accent5">
              <a:tint val="40000"/>
              <a:alpha val="90000"/>
              <a:hueOff val="-8687030"/>
              <a:satOff val="1940"/>
              <a:lumOff val="2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950" tIns="165100" rIns="193950" bIns="165100" numCol="1" spcCol="1270" anchor="t" anchorCtr="0">
          <a:noAutofit/>
        </a:bodyPr>
        <a:lstStyle/>
        <a:p>
          <a:pPr marL="0" lvl="0" indent="0" algn="l" defTabSz="800100">
            <a:lnSpc>
              <a:spcPct val="90000"/>
            </a:lnSpc>
            <a:spcBef>
              <a:spcPct val="0"/>
            </a:spcBef>
            <a:spcAft>
              <a:spcPct val="35000"/>
            </a:spcAft>
            <a:buNone/>
          </a:pPr>
          <a:r>
            <a:rPr lang="en-US" sz="1800" kern="1200"/>
            <a:t>Evaluate an outcome or function for each sample.</a:t>
          </a:r>
        </a:p>
      </dsp:txBody>
      <dsp:txXfrm>
        <a:off x="5463914" y="1910708"/>
        <a:ext cx="2458761" cy="1572480"/>
      </dsp:txXfrm>
    </dsp:sp>
    <dsp:sp modelId="{F0535585-E6EF-48BE-A172-8C0CF694339B}">
      <dsp:nvSpPr>
        <dsp:cNvPr id="0" name=""/>
        <dsp:cNvSpPr/>
      </dsp:nvSpPr>
      <dsp:spPr>
        <a:xfrm>
          <a:off x="8195871" y="779066"/>
          <a:ext cx="1229380" cy="72"/>
        </a:xfrm>
        <a:prstGeom prst="rect">
          <a:avLst/>
        </a:prstGeom>
        <a:solidFill>
          <a:schemeClr val="accent5">
            <a:tint val="40000"/>
            <a:alpha val="90000"/>
            <a:hueOff val="-9772908"/>
            <a:satOff val="2182"/>
            <a:lumOff val="328"/>
            <a:alphaOff val="0"/>
          </a:schemeClr>
        </a:solidFill>
        <a:ln w="19050" cap="flat" cmpd="sng" algn="ctr">
          <a:solidFill>
            <a:schemeClr val="accent5">
              <a:tint val="40000"/>
              <a:alpha val="90000"/>
              <a:hueOff val="-9772908"/>
              <a:satOff val="2182"/>
              <a:lumOff val="3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7A8BA-2387-4E28-B407-0E929FEE06BC}">
      <dsp:nvSpPr>
        <dsp:cNvPr id="0" name=""/>
        <dsp:cNvSpPr/>
      </dsp:nvSpPr>
      <dsp:spPr>
        <a:xfrm>
          <a:off x="8852380" y="206230"/>
          <a:ext cx="1145743" cy="1145743"/>
        </a:xfrm>
        <a:prstGeom prst="ellips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61" tIns="44461" rIns="44461" bIns="44461" numCol="1" spcCol="1270" anchor="ctr" anchorCtr="0">
          <a:noAutofit/>
        </a:bodyPr>
        <a:lstStyle/>
        <a:p>
          <a:pPr marL="0" lvl="0" indent="0" algn="ctr" defTabSz="2178050">
            <a:lnSpc>
              <a:spcPct val="90000"/>
            </a:lnSpc>
            <a:spcBef>
              <a:spcPct val="0"/>
            </a:spcBef>
            <a:spcAft>
              <a:spcPct val="35000"/>
            </a:spcAft>
            <a:buNone/>
          </a:pPr>
          <a:r>
            <a:rPr lang="en-US" sz="4900" kern="1200"/>
            <a:t>4</a:t>
          </a:r>
        </a:p>
      </dsp:txBody>
      <dsp:txXfrm>
        <a:off x="9020170" y="374020"/>
        <a:ext cx="810163" cy="810163"/>
      </dsp:txXfrm>
    </dsp:sp>
    <dsp:sp modelId="{C5C56213-8F36-41C8-95D2-955B970D09B1}">
      <dsp:nvSpPr>
        <dsp:cNvPr id="0" name=""/>
        <dsp:cNvSpPr/>
      </dsp:nvSpPr>
      <dsp:spPr>
        <a:xfrm>
          <a:off x="8195871" y="1517588"/>
          <a:ext cx="2458761" cy="1965600"/>
        </a:xfrm>
        <a:prstGeom prst="upArrowCallout">
          <a:avLst>
            <a:gd name="adj1" fmla="val 50000"/>
            <a:gd name="adj2" fmla="val 20000"/>
            <a:gd name="adj3" fmla="val 20000"/>
            <a:gd name="adj4" fmla="val 100000"/>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950" tIns="165100" rIns="193950" bIns="165100" numCol="1" spcCol="1270" anchor="t" anchorCtr="0">
          <a:noAutofit/>
        </a:bodyPr>
        <a:lstStyle/>
        <a:p>
          <a:pPr marL="0" lvl="0" indent="0" algn="l" defTabSz="800100">
            <a:lnSpc>
              <a:spcPct val="90000"/>
            </a:lnSpc>
            <a:spcBef>
              <a:spcPct val="0"/>
            </a:spcBef>
            <a:spcAft>
              <a:spcPct val="35000"/>
            </a:spcAft>
            <a:buNone/>
          </a:pPr>
          <a:r>
            <a:rPr lang="en-US" sz="1800" kern="1200"/>
            <a:t>Aggregate results (</a:t>
          </a:r>
          <a:r>
            <a:rPr lang="en-US" sz="1800" kern="1200" err="1"/>
            <a:t>eg</a:t>
          </a:r>
          <a:r>
            <a:rPr lang="en-US" sz="1800" kern="1200"/>
            <a:t>: mean, variance, probability estimate)</a:t>
          </a:r>
        </a:p>
      </dsp:txBody>
      <dsp:txXfrm>
        <a:off x="8195871" y="1910708"/>
        <a:ext cx="2458761"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F0438-7D92-40AC-847B-1290F58ED090}">
      <dsp:nvSpPr>
        <dsp:cNvPr id="0" name=""/>
        <dsp:cNvSpPr/>
      </dsp:nvSpPr>
      <dsp:spPr>
        <a:xfrm>
          <a:off x="0" y="1805"/>
          <a:ext cx="11134725"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A4692-79F5-4D96-82AB-3B65416F84B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513B85-B829-4EA5-A366-CC488357CF68}">
      <dsp:nvSpPr>
        <dsp:cNvPr id="0" name=""/>
        <dsp:cNvSpPr/>
      </dsp:nvSpPr>
      <dsp:spPr>
        <a:xfrm>
          <a:off x="1057183" y="1805"/>
          <a:ext cx="10077541"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Agent</a:t>
          </a:r>
          <a:r>
            <a:rPr lang="en-US" sz="2200" kern="1200"/>
            <a:t> – the machine program that is learning and making decisions </a:t>
          </a:r>
        </a:p>
      </dsp:txBody>
      <dsp:txXfrm>
        <a:off x="1057183" y="1805"/>
        <a:ext cx="10077541" cy="915310"/>
      </dsp:txXfrm>
    </dsp:sp>
    <dsp:sp modelId="{1A072F43-ECDB-40C5-B59E-8E5A9ECF1D93}">
      <dsp:nvSpPr>
        <dsp:cNvPr id="0" name=""/>
        <dsp:cNvSpPr/>
      </dsp:nvSpPr>
      <dsp:spPr>
        <a:xfrm>
          <a:off x="0" y="1145944"/>
          <a:ext cx="11134725"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D37BF4-CDE7-49CE-B7DD-BAAD1E52BB40}">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ACF7A-5EBB-4F41-8549-A877992DB1EC}">
      <dsp:nvSpPr>
        <dsp:cNvPr id="0" name=""/>
        <dsp:cNvSpPr/>
      </dsp:nvSpPr>
      <dsp:spPr>
        <a:xfrm>
          <a:off x="1057183" y="1145944"/>
          <a:ext cx="10077541"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Environment</a:t>
          </a:r>
          <a:r>
            <a:rPr lang="en-US" sz="2200" kern="1200"/>
            <a:t> – the system of rules, objects, and rewards the agent interacts with</a:t>
          </a:r>
        </a:p>
      </dsp:txBody>
      <dsp:txXfrm>
        <a:off x="1057183" y="1145944"/>
        <a:ext cx="10077541" cy="915310"/>
      </dsp:txXfrm>
    </dsp:sp>
    <dsp:sp modelId="{C7DEF300-9747-4497-965E-E02EDCEDD2DC}">
      <dsp:nvSpPr>
        <dsp:cNvPr id="0" name=""/>
        <dsp:cNvSpPr/>
      </dsp:nvSpPr>
      <dsp:spPr>
        <a:xfrm>
          <a:off x="0" y="2290082"/>
          <a:ext cx="11134725"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A40F8-22E3-420A-AD72-9AF626451E02}">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64B1B-4997-43A9-BD8F-4B55ABC650BF}">
      <dsp:nvSpPr>
        <dsp:cNvPr id="0" name=""/>
        <dsp:cNvSpPr/>
      </dsp:nvSpPr>
      <dsp:spPr>
        <a:xfrm>
          <a:off x="1057183" y="2290082"/>
          <a:ext cx="10077541"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State</a:t>
          </a:r>
          <a:r>
            <a:rPr lang="en-US" sz="2200" kern="1200"/>
            <a:t> – A snapshot of the environment from the agent’s perspective</a:t>
          </a:r>
        </a:p>
      </dsp:txBody>
      <dsp:txXfrm>
        <a:off x="1057183" y="2290082"/>
        <a:ext cx="10077541" cy="915310"/>
      </dsp:txXfrm>
    </dsp:sp>
    <dsp:sp modelId="{44C2D5EF-A621-44CB-96B9-E6EAF83B6B3C}">
      <dsp:nvSpPr>
        <dsp:cNvPr id="0" name=""/>
        <dsp:cNvSpPr/>
      </dsp:nvSpPr>
      <dsp:spPr>
        <a:xfrm>
          <a:off x="0" y="3434221"/>
          <a:ext cx="11134725"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C2DD9-274E-48AD-B8F6-FE049CD371A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C7290-D2F3-4022-80A9-CD2D653B63C5}">
      <dsp:nvSpPr>
        <dsp:cNvPr id="0" name=""/>
        <dsp:cNvSpPr/>
      </dsp:nvSpPr>
      <dsp:spPr>
        <a:xfrm>
          <a:off x="1057183" y="3434221"/>
          <a:ext cx="10077541"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Episode</a:t>
          </a:r>
          <a:r>
            <a:rPr lang="en-US" sz="2200" kern="1200"/>
            <a:t> – A full run of states, actions, and rewards from start to finish </a:t>
          </a:r>
        </a:p>
      </dsp:txBody>
      <dsp:txXfrm>
        <a:off x="1057183" y="3434221"/>
        <a:ext cx="10077541"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BC45E-5878-714F-B6AD-59E5646D8500}">
      <dsp:nvSpPr>
        <dsp:cNvPr id="0" name=""/>
        <dsp:cNvSpPr/>
      </dsp:nvSpPr>
      <dsp:spPr>
        <a:xfrm>
          <a:off x="2103120" y="347"/>
          <a:ext cx="8412480" cy="1916593"/>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486815" rIns="163225" bIns="486815" numCol="1" spcCol="1270" anchor="ctr" anchorCtr="0">
          <a:noAutofit/>
        </a:bodyPr>
        <a:lstStyle/>
        <a:p>
          <a:pPr marL="0" lvl="0" indent="0" algn="l" defTabSz="755650">
            <a:lnSpc>
              <a:spcPct val="90000"/>
            </a:lnSpc>
            <a:spcBef>
              <a:spcPct val="0"/>
            </a:spcBef>
            <a:spcAft>
              <a:spcPct val="35000"/>
            </a:spcAft>
            <a:buNone/>
          </a:pPr>
          <a:r>
            <a:rPr lang="en-US" sz="1700" b="0" i="0" kern="1200"/>
            <a:t>Model-free (no transition probabilities needed)</a:t>
          </a:r>
          <a:endParaRPr lang="en-US" sz="1700" kern="1200"/>
        </a:p>
        <a:p>
          <a:pPr marL="0" lvl="0" indent="0" algn="l" defTabSz="755650">
            <a:lnSpc>
              <a:spcPct val="90000"/>
            </a:lnSpc>
            <a:spcBef>
              <a:spcPct val="0"/>
            </a:spcBef>
            <a:spcAft>
              <a:spcPct val="35000"/>
            </a:spcAft>
            <a:buNone/>
          </a:pPr>
          <a:r>
            <a:rPr lang="en-US" sz="1700" b="0" i="0" kern="1200"/>
            <a:t>Simple to implement</a:t>
          </a:r>
          <a:endParaRPr lang="en-US" sz="1700" kern="1200"/>
        </a:p>
        <a:p>
          <a:pPr marL="0" lvl="0" indent="0" algn="l" defTabSz="755650">
            <a:lnSpc>
              <a:spcPct val="90000"/>
            </a:lnSpc>
            <a:spcBef>
              <a:spcPct val="0"/>
            </a:spcBef>
            <a:spcAft>
              <a:spcPct val="35000"/>
            </a:spcAft>
            <a:buNone/>
          </a:pPr>
          <a:r>
            <a:rPr lang="en-US" sz="1700" b="0" i="0" kern="1200"/>
            <a:t>Works well with delayed rewards</a:t>
          </a:r>
          <a:endParaRPr lang="en-US" sz="1700" kern="1200"/>
        </a:p>
      </dsp:txBody>
      <dsp:txXfrm>
        <a:off x="2103120" y="347"/>
        <a:ext cx="8412480" cy="1916593"/>
      </dsp:txXfrm>
    </dsp:sp>
    <dsp:sp modelId="{3DE507FE-F1AB-2C4D-8768-9E640776F9B9}">
      <dsp:nvSpPr>
        <dsp:cNvPr id="0" name=""/>
        <dsp:cNvSpPr/>
      </dsp:nvSpPr>
      <dsp:spPr>
        <a:xfrm>
          <a:off x="0" y="347"/>
          <a:ext cx="2103120" cy="1916593"/>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189317" rIns="111290" bIns="189317" numCol="1" spcCol="1270" anchor="ctr" anchorCtr="0">
          <a:noAutofit/>
        </a:bodyPr>
        <a:lstStyle/>
        <a:p>
          <a:pPr marL="0" lvl="0" indent="0" algn="ctr" defTabSz="933450">
            <a:lnSpc>
              <a:spcPct val="90000"/>
            </a:lnSpc>
            <a:spcBef>
              <a:spcPct val="0"/>
            </a:spcBef>
            <a:spcAft>
              <a:spcPct val="35000"/>
            </a:spcAft>
            <a:buNone/>
          </a:pPr>
          <a:r>
            <a:rPr lang="en-US" sz="2100" b="1" i="0" kern="1200"/>
            <a:t>Pros</a:t>
          </a:r>
          <a:endParaRPr lang="en-US" sz="2100" kern="1200"/>
        </a:p>
      </dsp:txBody>
      <dsp:txXfrm>
        <a:off x="0" y="347"/>
        <a:ext cx="2103120" cy="1916593"/>
      </dsp:txXfrm>
    </dsp:sp>
    <dsp:sp modelId="{11AD67BD-3787-C242-A4ED-94795E462F38}">
      <dsp:nvSpPr>
        <dsp:cNvPr id="0" name=""/>
        <dsp:cNvSpPr/>
      </dsp:nvSpPr>
      <dsp:spPr>
        <a:xfrm>
          <a:off x="2103120" y="2031935"/>
          <a:ext cx="8412480" cy="1916593"/>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486815" rIns="163225" bIns="486815" numCol="1" spcCol="1270" anchor="ctr" anchorCtr="0">
          <a:noAutofit/>
        </a:bodyPr>
        <a:lstStyle/>
        <a:p>
          <a:pPr marL="0" lvl="0" indent="0" algn="l" defTabSz="755650">
            <a:lnSpc>
              <a:spcPct val="90000"/>
            </a:lnSpc>
            <a:spcBef>
              <a:spcPct val="0"/>
            </a:spcBef>
            <a:spcAft>
              <a:spcPct val="35000"/>
            </a:spcAft>
            <a:buNone/>
          </a:pPr>
          <a:r>
            <a:rPr lang="en-US" sz="1700" b="0" i="0" kern="1200"/>
            <a:t>Requires episodes to finish → slow feedback</a:t>
          </a:r>
          <a:endParaRPr lang="en-US" sz="1700" kern="1200"/>
        </a:p>
        <a:p>
          <a:pPr marL="0" lvl="0" indent="0" algn="l" defTabSz="755650">
            <a:lnSpc>
              <a:spcPct val="90000"/>
            </a:lnSpc>
            <a:spcBef>
              <a:spcPct val="0"/>
            </a:spcBef>
            <a:spcAft>
              <a:spcPct val="35000"/>
            </a:spcAft>
            <a:buNone/>
          </a:pPr>
          <a:r>
            <a:rPr lang="en-US" sz="1700" b="0" i="0" kern="1200"/>
            <a:t>High variance in estimates</a:t>
          </a:r>
          <a:endParaRPr lang="en-US" sz="1700" kern="1200"/>
        </a:p>
        <a:p>
          <a:pPr marL="0" lvl="0" indent="0" algn="l" defTabSz="755650">
            <a:lnSpc>
              <a:spcPct val="90000"/>
            </a:lnSpc>
            <a:spcBef>
              <a:spcPct val="0"/>
            </a:spcBef>
            <a:spcAft>
              <a:spcPct val="35000"/>
            </a:spcAft>
            <a:buNone/>
          </a:pPr>
          <a:r>
            <a:rPr lang="en-US" sz="1700" b="0" i="0" kern="1200"/>
            <a:t>Can be slow to converge</a:t>
          </a:r>
          <a:endParaRPr lang="en-US" sz="1700" kern="1200"/>
        </a:p>
      </dsp:txBody>
      <dsp:txXfrm>
        <a:off x="2103120" y="2031935"/>
        <a:ext cx="8412480" cy="1916593"/>
      </dsp:txXfrm>
    </dsp:sp>
    <dsp:sp modelId="{2DBE909F-25FD-0B44-83F7-8AD7F31A1332}">
      <dsp:nvSpPr>
        <dsp:cNvPr id="0" name=""/>
        <dsp:cNvSpPr/>
      </dsp:nvSpPr>
      <dsp:spPr>
        <a:xfrm>
          <a:off x="0" y="2031935"/>
          <a:ext cx="2103120" cy="1916593"/>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189317" rIns="111290" bIns="189317" numCol="1" spcCol="1270" anchor="ctr" anchorCtr="0">
          <a:noAutofit/>
        </a:bodyPr>
        <a:lstStyle/>
        <a:p>
          <a:pPr marL="0" lvl="0" indent="0" algn="ctr" defTabSz="933450">
            <a:lnSpc>
              <a:spcPct val="90000"/>
            </a:lnSpc>
            <a:spcBef>
              <a:spcPct val="0"/>
            </a:spcBef>
            <a:spcAft>
              <a:spcPct val="35000"/>
            </a:spcAft>
            <a:buNone/>
          </a:pPr>
          <a:r>
            <a:rPr lang="en-US" sz="2100" b="1" i="0" kern="1200"/>
            <a:t>Cons</a:t>
          </a:r>
          <a:endParaRPr lang="en-US" sz="2100" kern="1200"/>
        </a:p>
      </dsp:txBody>
      <dsp:txXfrm>
        <a:off x="0" y="2031935"/>
        <a:ext cx="2103120" cy="1916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AD10F-0FB3-4CC6-82D5-C0A36AA4C48D}">
      <dsp:nvSpPr>
        <dsp:cNvPr id="0" name=""/>
        <dsp:cNvSpPr/>
      </dsp:nvSpPr>
      <dsp:spPr>
        <a:xfrm rot="5400000">
          <a:off x="6301587" y="-2303662"/>
          <a:ext cx="1698041"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It is easily parallelizable with simulations running on multiple machines at the same time.</a:t>
          </a:r>
        </a:p>
        <a:p>
          <a:pPr marL="228600" lvl="1" indent="-228600" algn="l" defTabSz="1022350">
            <a:lnSpc>
              <a:spcPct val="90000"/>
            </a:lnSpc>
            <a:spcBef>
              <a:spcPct val="0"/>
            </a:spcBef>
            <a:spcAft>
              <a:spcPct val="15000"/>
            </a:spcAft>
            <a:buChar char="•"/>
          </a:pPr>
          <a:r>
            <a:rPr lang="en-US" sz="2300" kern="1200"/>
            <a:t>It is also very useful for high-dimensional problems.</a:t>
          </a:r>
        </a:p>
      </dsp:txBody>
      <dsp:txXfrm rot="-5400000">
        <a:off x="3785616" y="295201"/>
        <a:ext cx="6647092" cy="1532257"/>
      </dsp:txXfrm>
    </dsp:sp>
    <dsp:sp modelId="{7B99C6E6-9004-4481-A6DC-80B2876409A7}">
      <dsp:nvSpPr>
        <dsp:cNvPr id="0" name=""/>
        <dsp:cNvSpPr/>
      </dsp:nvSpPr>
      <dsp:spPr>
        <a:xfrm>
          <a:off x="0" y="53"/>
          <a:ext cx="3785616" cy="21225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Monte Carlo uses model-free learning, with emphasis on stochastic outcomes and unbiased estimates.</a:t>
          </a:r>
        </a:p>
      </dsp:txBody>
      <dsp:txXfrm>
        <a:off x="103614" y="103667"/>
        <a:ext cx="3578388" cy="1915324"/>
      </dsp:txXfrm>
    </dsp:sp>
    <dsp:sp modelId="{1F415364-8170-47DB-B556-BA0A839EB7A9}">
      <dsp:nvSpPr>
        <dsp:cNvPr id="0" name=""/>
        <dsp:cNvSpPr/>
      </dsp:nvSpPr>
      <dsp:spPr>
        <a:xfrm rot="5400000">
          <a:off x="6301587" y="-74983"/>
          <a:ext cx="1698041"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Returns can vary widely between episodes with slow convergence.</a:t>
          </a:r>
        </a:p>
        <a:p>
          <a:pPr marL="228600" lvl="1" indent="-228600" algn="l" defTabSz="1022350">
            <a:lnSpc>
              <a:spcPct val="90000"/>
            </a:lnSpc>
            <a:spcBef>
              <a:spcPct val="0"/>
            </a:spcBef>
            <a:spcAft>
              <a:spcPct val="15000"/>
            </a:spcAft>
            <a:buChar char="•"/>
          </a:pPr>
          <a:r>
            <a:rPr lang="en-US" sz="2300" kern="1200"/>
            <a:t>It is also not very suitable for online, continual environments that change in real-time.</a:t>
          </a:r>
        </a:p>
      </dsp:txBody>
      <dsp:txXfrm rot="-5400000">
        <a:off x="3785616" y="2523880"/>
        <a:ext cx="6647092" cy="1532257"/>
      </dsp:txXfrm>
    </dsp:sp>
    <dsp:sp modelId="{49BAA7D5-61C7-4C43-8E18-20B5DE8D2AE6}">
      <dsp:nvSpPr>
        <dsp:cNvPr id="0" name=""/>
        <dsp:cNvSpPr/>
      </dsp:nvSpPr>
      <dsp:spPr>
        <a:xfrm>
          <a:off x="0" y="2228732"/>
          <a:ext cx="3785616" cy="21225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However, it also requires complete episodes and is not very efficient.</a:t>
          </a:r>
        </a:p>
      </dsp:txBody>
      <dsp:txXfrm>
        <a:off x="103614" y="2332346"/>
        <a:ext cx="357838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BFFAF-E2FF-F54B-BE05-FF2DD1CF413C}">
      <dsp:nvSpPr>
        <dsp:cNvPr id="0" name=""/>
        <dsp:cNvSpPr/>
      </dsp:nvSpPr>
      <dsp:spPr>
        <a:xfrm>
          <a:off x="1283" y="673807"/>
          <a:ext cx="5006206" cy="300372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Monte Carlo simulations are a valuable RL technique that emphasize the law of large numbers to approximate distributions.</a:t>
          </a:r>
        </a:p>
      </dsp:txBody>
      <dsp:txXfrm>
        <a:off x="1283" y="673807"/>
        <a:ext cx="5006206" cy="3003723"/>
      </dsp:txXfrm>
    </dsp:sp>
    <dsp:sp modelId="{A157A5D0-D9F8-304E-B7BF-D09038B825E2}">
      <dsp:nvSpPr>
        <dsp:cNvPr id="0" name=""/>
        <dsp:cNvSpPr/>
      </dsp:nvSpPr>
      <dsp:spPr>
        <a:xfrm>
          <a:off x="5508110" y="673807"/>
          <a:ext cx="5006206" cy="3003723"/>
        </a:xfrm>
        <a:prstGeom prst="rec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Though they have their drawbacks, they remain incredibly useful in mimicking stochastic problem spaces and providing agents with certainty in uncertain environments.</a:t>
          </a: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4E8E2-D299-46BC-BC9B-21FB1EEF4E47}"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9C20-7296-4B76-997B-E498CC98E5E0}" type="slidenum">
              <a:rPr lang="en-US" smtClean="0"/>
              <a:t>‹#›</a:t>
            </a:fld>
            <a:endParaRPr lang="en-US"/>
          </a:p>
        </p:txBody>
      </p:sp>
    </p:spTree>
    <p:extLst>
      <p:ext uri="{BB962C8B-B14F-4D97-AF65-F5344CB8AC3E}">
        <p14:creationId xmlns:p14="http://schemas.microsoft.com/office/powerpoint/2010/main" val="125380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Suppose we have a square with side lengths of 2, so area 4. The inscribed circle has radius 1 and area pi. When randomly placing points, the ratio should be pi/4.</a:t>
            </a:r>
          </a:p>
        </p:txBody>
      </p:sp>
      <p:sp>
        <p:nvSpPr>
          <p:cNvPr id="4" name="Slide Number Placeholder 3"/>
          <p:cNvSpPr>
            <a:spLocks noGrp="1"/>
          </p:cNvSpPr>
          <p:nvPr>
            <p:ph type="sldNum" sz="quarter" idx="5"/>
          </p:nvPr>
        </p:nvSpPr>
        <p:spPr/>
        <p:txBody>
          <a:bodyPr/>
          <a:lstStyle/>
          <a:p>
            <a:fld id="{543D9C20-7296-4B76-997B-E498CC98E5E0}" type="slidenum">
              <a:rPr lang="en-US" smtClean="0"/>
              <a:t>2</a:t>
            </a:fld>
            <a:endParaRPr lang="en-US"/>
          </a:p>
        </p:txBody>
      </p:sp>
    </p:spTree>
    <p:extLst>
      <p:ext uri="{BB962C8B-B14F-4D97-AF65-F5344CB8AC3E}">
        <p14:creationId xmlns:p14="http://schemas.microsoft.com/office/powerpoint/2010/main" val="207810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Suppose we have a square with side lengths of 2, so area 4. The inscribed circle has radius 1 and area pi. When randomly placing points, the ratio should be pi/4.</a:t>
            </a:r>
          </a:p>
        </p:txBody>
      </p:sp>
      <p:sp>
        <p:nvSpPr>
          <p:cNvPr id="4" name="Slide Number Placeholder 3"/>
          <p:cNvSpPr>
            <a:spLocks noGrp="1"/>
          </p:cNvSpPr>
          <p:nvPr>
            <p:ph type="sldNum" sz="quarter" idx="5"/>
          </p:nvPr>
        </p:nvSpPr>
        <p:spPr/>
        <p:txBody>
          <a:bodyPr/>
          <a:lstStyle/>
          <a:p>
            <a:fld id="{543D9C20-7296-4B76-997B-E498CC98E5E0}" type="slidenum">
              <a:rPr lang="en-US" smtClean="0"/>
              <a:t>4</a:t>
            </a:fld>
            <a:endParaRPr lang="en-US"/>
          </a:p>
        </p:txBody>
      </p:sp>
    </p:spTree>
    <p:extLst>
      <p:ext uri="{BB962C8B-B14F-4D97-AF65-F5344CB8AC3E}">
        <p14:creationId xmlns:p14="http://schemas.microsoft.com/office/powerpoint/2010/main" val="285491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that return is calculated is to calculate the return at each time multiplied by a certain ‘discount’ weight that multiplies depending on whether the reward is more recent or earlier.</a:t>
            </a:r>
          </a:p>
          <a:p>
            <a:endParaRPr lang="en-US"/>
          </a:p>
          <a:p>
            <a:r>
              <a:rPr lang="en-US"/>
              <a:t>The value of being in state s under policy pi is the expected (average) return given that we start in state s at time t. The average total discounted reward you can expect if you behave according to policy pi.</a:t>
            </a:r>
          </a:p>
          <a:p>
            <a:r>
              <a:rPr lang="en-US"/>
              <a:t>The value of taking action a in state s and following policy p afterwards. The long-run return in taking action a in state s and following pi afterwards.</a:t>
            </a:r>
          </a:p>
          <a:p>
            <a:endParaRPr lang="en-US"/>
          </a:p>
          <a:p>
            <a:r>
              <a:rPr lang="en-US"/>
              <a:t>Capital V is the estimate of lowercase v taken by averaging the returns.</a:t>
            </a:r>
          </a:p>
        </p:txBody>
      </p:sp>
      <p:sp>
        <p:nvSpPr>
          <p:cNvPr id="4" name="Slide Number Placeholder 3"/>
          <p:cNvSpPr>
            <a:spLocks noGrp="1"/>
          </p:cNvSpPr>
          <p:nvPr>
            <p:ph type="sldNum" sz="quarter" idx="5"/>
          </p:nvPr>
        </p:nvSpPr>
        <p:spPr/>
        <p:txBody>
          <a:bodyPr/>
          <a:lstStyle/>
          <a:p>
            <a:fld id="{543D9C20-7296-4B76-997B-E498CC98E5E0}" type="slidenum">
              <a:rPr lang="en-US" smtClean="0"/>
              <a:t>9</a:t>
            </a:fld>
            <a:endParaRPr lang="en-US"/>
          </a:p>
        </p:txBody>
      </p:sp>
    </p:spTree>
    <p:extLst>
      <p:ext uri="{BB962C8B-B14F-4D97-AF65-F5344CB8AC3E}">
        <p14:creationId xmlns:p14="http://schemas.microsoft.com/office/powerpoint/2010/main" val="26250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984 Chevrolet Monte Carlo SS for Sale - Cars &amp; Bids">
            <a:extLst>
              <a:ext uri="{FF2B5EF4-FFF2-40B4-BE49-F238E27FC236}">
                <a16:creationId xmlns:a16="http://schemas.microsoft.com/office/drawing/2014/main" id="{ED66FB72-437D-F438-095F-CCB8B437855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5709" r="-1" b="-1"/>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3"/>
            <a:ext cx="9144000" cy="3063240"/>
          </a:xfrm>
        </p:spPr>
        <p:txBody>
          <a:bodyPr>
            <a:normAutofit/>
          </a:bodyPr>
          <a:lstStyle/>
          <a:p>
            <a:r>
              <a:rPr lang="en-US" sz="6600">
                <a:solidFill>
                  <a:schemeClr val="bg1"/>
                </a:solidFill>
              </a:rPr>
              <a:t>Monte Carlo and RL</a:t>
            </a:r>
          </a:p>
        </p:txBody>
      </p:sp>
      <p:sp>
        <p:nvSpPr>
          <p:cNvPr id="3" name="Subtitle 2"/>
          <p:cNvSpPr>
            <a:spLocks noGrp="1"/>
          </p:cNvSpPr>
          <p:nvPr>
            <p:ph type="subTitle" idx="1"/>
          </p:nvPr>
        </p:nvSpPr>
        <p:spPr>
          <a:xfrm>
            <a:off x="1527048" y="4599432"/>
            <a:ext cx="9144000" cy="1536192"/>
          </a:xfrm>
        </p:spPr>
        <p:txBody>
          <a:bodyPr vert="horz" lIns="91440" tIns="45720" rIns="91440" bIns="45720" rtlCol="0">
            <a:normAutofit/>
          </a:bodyPr>
          <a:lstStyle/>
          <a:p>
            <a:r>
              <a:rPr lang="en-US">
                <a:solidFill>
                  <a:schemeClr val="bg1"/>
                </a:solidFill>
              </a:rPr>
              <a:t>Medhansh Sankaran, William Donnell-Lonon</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2C1C-FB9D-7656-CEBC-2C9CCA458799}"/>
              </a:ext>
            </a:extLst>
          </p:cNvPr>
          <p:cNvSpPr>
            <a:spLocks noGrp="1"/>
          </p:cNvSpPr>
          <p:nvPr>
            <p:ph type="title"/>
          </p:nvPr>
        </p:nvSpPr>
        <p:spPr/>
        <p:txBody>
          <a:bodyPr/>
          <a:lstStyle/>
          <a:p>
            <a:r>
              <a:rPr lang="en-US"/>
              <a:t>The Math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42BF81-5E30-8193-FC8B-91E8AE234C2E}"/>
                  </a:ext>
                </a:extLst>
              </p:cNvPr>
              <p:cNvSpPr>
                <a:spLocks noGrp="1"/>
              </p:cNvSpPr>
              <p:nvPr>
                <p:ph idx="1"/>
              </p:nvPr>
            </p:nvSpPr>
            <p:spPr/>
            <p:txBody>
              <a:bodyPr/>
              <a:lstStyle/>
              <a:p>
                <a:r>
                  <a:rPr lang="en-US"/>
                  <a:t>We have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sub>
                    </m:sSub>
                  </m:oMath>
                </a14:m>
                <a:r>
                  <a:rPr lang="en-US"/>
                  <a:t>observed returns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𝐺</m:t>
                        </m:r>
                      </m:e>
                      <m:sup>
                        <m:d>
                          <m:dPr>
                            <m:ctrlPr>
                              <a:rPr lang="ar-AE" i="1">
                                <a:latin typeface="Cambria Math" panose="02040503050406030204" pitchFamily="18" charset="0"/>
                              </a:rPr>
                            </m:ctrlPr>
                          </m:dPr>
                          <m:e>
                            <m:r>
                              <a:rPr lang="ar-AE">
                                <a:latin typeface="Cambria Math" panose="02040503050406030204" pitchFamily="18" charset="0"/>
                              </a:rPr>
                              <m:t>1</m:t>
                            </m:r>
                          </m:e>
                        </m:d>
                      </m:sup>
                    </m:sSup>
                    <m:d>
                      <m:dPr>
                        <m:ctrlPr>
                          <a:rPr lang="ar-AE" i="1">
                            <a:latin typeface="Cambria Math" panose="02040503050406030204" pitchFamily="18" charset="0"/>
                          </a:rPr>
                        </m:ctrlPr>
                      </m:dPr>
                      <m:e>
                        <m:r>
                          <a:rPr lang="ar-AE" i="1">
                            <a:latin typeface="Cambria Math" panose="02040503050406030204" pitchFamily="18" charset="0"/>
                          </a:rPr>
                          <m:t>𝑠</m:t>
                        </m:r>
                      </m:e>
                    </m:d>
                    <m:r>
                      <a:rPr lang="ar-AE">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𝐺</m:t>
                        </m:r>
                      </m:e>
                      <m:sup>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sub>
                            </m:sSub>
                          </m:e>
                        </m:d>
                      </m:sup>
                    </m:sSup>
                    <m:d>
                      <m:dPr>
                        <m:ctrlPr>
                          <a:rPr lang="ar-AE" i="1">
                            <a:latin typeface="Cambria Math" panose="02040503050406030204" pitchFamily="18" charset="0"/>
                          </a:rPr>
                        </m:ctrlPr>
                      </m:dPr>
                      <m:e>
                        <m:r>
                          <a:rPr lang="ar-AE" i="1">
                            <a:latin typeface="Cambria Math" panose="02040503050406030204" pitchFamily="18" charset="0"/>
                          </a:rPr>
                          <m:t>𝑠</m:t>
                        </m:r>
                      </m:e>
                    </m:d>
                  </m:oMath>
                </a14:m>
                <a:r>
                  <a:rPr lang="en-US"/>
                  <a:t>from visiting </a:t>
                </a:r>
                <a14:m>
                  <m:oMath xmlns:m="http://schemas.openxmlformats.org/officeDocument/2006/math">
                    <m:r>
                      <a:rPr lang="en-US" i="1">
                        <a:latin typeface="Cambria Math" panose="02040503050406030204" pitchFamily="18" charset="0"/>
                      </a:rPr>
                      <m:t>𝑠</m:t>
                    </m:r>
                  </m:oMath>
                </a14:m>
                <a:r>
                  <a:rPr lang="en-US"/>
                  <a:t>.</a:t>
                </a:r>
              </a:p>
              <a:p>
                <a:pPr marL="0" indent="0">
                  <a:buNone/>
                </a:pPr>
                <a14:m>
                  <m:oMathPara xmlns:m="http://schemas.openxmlformats.org/officeDocument/2006/math">
                    <m:oMathParaPr>
                      <m:jc m:val="centerGroup"/>
                    </m:oMathParaPr>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𝑉</m:t>
                          </m:r>
                        </m:e>
                      </m:acc>
                      <m:d>
                        <m:dPr>
                          <m:ctrlPr>
                            <a:rPr lang="ar-AE" i="1">
                              <a:latin typeface="Cambria Math" panose="02040503050406030204" pitchFamily="18" charset="0"/>
                            </a:rPr>
                          </m:ctrlPr>
                        </m:dPr>
                        <m:e>
                          <m:r>
                            <a:rPr lang="ar-AE" i="1">
                              <a:latin typeface="Cambria Math" panose="02040503050406030204" pitchFamily="18" charset="0"/>
                            </a:rPr>
                            <m:t>𝑠</m:t>
                          </m:r>
                        </m:e>
                      </m:d>
                      <m:r>
                        <a:rPr lang="ar-AE">
                          <a:latin typeface="Cambria Math" panose="02040503050406030204" pitchFamily="18" charset="0"/>
                        </a:rPr>
                        <m:t>=</m:t>
                      </m:r>
                      <m:limLow>
                        <m:limLowPr>
                          <m:ctrlPr>
                            <a:rPr lang="ar-AE" i="1" smtClean="0">
                              <a:latin typeface="Cambria Math" panose="02040503050406030204" pitchFamily="18" charset="0"/>
                            </a:rPr>
                          </m:ctrlPr>
                        </m:limLowPr>
                        <m:e>
                          <m:r>
                            <a:rPr lang="en-US" b="0" i="1" smtClean="0">
                              <a:latin typeface="Cambria Math" panose="02040503050406030204" pitchFamily="18" charset="0"/>
                            </a:rPr>
                            <m:t>𝑚𝑖𝑛</m:t>
                          </m:r>
                        </m:e>
                        <m:lim>
                          <m:r>
                            <a:rPr lang="ar-AE" i="1">
                              <a:latin typeface="Cambria Math" panose="02040503050406030204" pitchFamily="18" charset="0"/>
                            </a:rPr>
                            <m:t>𝑉</m:t>
                          </m:r>
                          <m:d>
                            <m:dPr>
                              <m:ctrlPr>
                                <a:rPr lang="ar-AE" i="1">
                                  <a:latin typeface="Cambria Math" panose="02040503050406030204" pitchFamily="18" charset="0"/>
                                </a:rPr>
                              </m:ctrlPr>
                            </m:dPr>
                            <m:e>
                              <m:r>
                                <a:rPr lang="ar-AE" i="1">
                                  <a:latin typeface="Cambria Math" panose="02040503050406030204" pitchFamily="18" charset="0"/>
                                </a:rPr>
                                <m:t>𝑠</m:t>
                              </m:r>
                            </m:e>
                          </m:d>
                        </m:lim>
                      </m:limLow>
                      <m:r>
                        <m:rPr>
                          <m:nor/>
                        </m:rPr>
                        <a:rPr lang="ar-AE" i="1"/>
                        <m:t>  </m:t>
                      </m:r>
                      <m:f>
                        <m:fPr>
                          <m:ctrlPr>
                            <a:rPr lang="ar-AE" i="1">
                              <a:latin typeface="Cambria Math" panose="02040503050406030204" pitchFamily="18" charset="0"/>
                            </a:rPr>
                          </m:ctrlPr>
                        </m:fPr>
                        <m:num>
                          <m:r>
                            <a:rPr lang="ar-AE">
                              <a:latin typeface="Cambria Math" panose="02040503050406030204" pitchFamily="18" charset="0"/>
                            </a:rPr>
                            <m:t>1</m:t>
                          </m:r>
                        </m:num>
                        <m:den>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sub>
                          </m:sSub>
                        </m:den>
                      </m:f>
                      <m:nary>
                        <m:naryPr>
                          <m:chr m:val="∑"/>
                          <m:grow m:val="on"/>
                          <m:ctrlPr>
                            <a:rPr lang="ar-AE" i="1">
                              <a:latin typeface="Cambria Math" panose="02040503050406030204" pitchFamily="18" charset="0"/>
                            </a:rPr>
                          </m:ctrlPr>
                        </m:naryPr>
                        <m:sub>
                          <m:r>
                            <a:rPr lang="ar-AE" i="1">
                              <a:latin typeface="Cambria Math" panose="02040503050406030204" pitchFamily="18" charset="0"/>
                            </a:rPr>
                            <m:t>𝑖</m:t>
                          </m:r>
                          <m:r>
                            <a:rPr lang="ar-AE">
                              <a:latin typeface="Cambria Math" panose="02040503050406030204" pitchFamily="18" charset="0"/>
                            </a:rPr>
                            <m:t>=1</m:t>
                          </m:r>
                        </m:sub>
                        <m:sup>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sub>
                          </m:sSub>
                        </m:sup>
                        <m:e>
                          <m:r>
                            <a:rPr lang="ar-AE">
                              <a:latin typeface="Cambria Math" panose="02040503050406030204" pitchFamily="18" charset="0"/>
                            </a:rPr>
                            <m:t>(</m:t>
                          </m:r>
                        </m:e>
                      </m:nary>
                      <m:sSup>
                        <m:sSupPr>
                          <m:ctrlPr>
                            <a:rPr lang="ar-AE" i="1">
                              <a:latin typeface="Cambria Math" panose="02040503050406030204" pitchFamily="18" charset="0"/>
                            </a:rPr>
                          </m:ctrlPr>
                        </m:sSupPr>
                        <m:e>
                          <m:r>
                            <a:rPr lang="ar-AE" i="1">
                              <a:latin typeface="Cambria Math" panose="02040503050406030204" pitchFamily="18" charset="0"/>
                            </a:rPr>
                            <m:t>𝐺</m:t>
                          </m:r>
                        </m:e>
                        <m:sup>
                          <m:d>
                            <m:dPr>
                              <m:ctrlPr>
                                <a:rPr lang="ar-AE" i="1">
                                  <a:latin typeface="Cambria Math" panose="02040503050406030204" pitchFamily="18" charset="0"/>
                                </a:rPr>
                              </m:ctrlPr>
                            </m:dPr>
                            <m:e>
                              <m:r>
                                <a:rPr lang="ar-AE" i="1">
                                  <a:latin typeface="Cambria Math" panose="02040503050406030204" pitchFamily="18" charset="0"/>
                                </a:rPr>
                                <m:t>𝑖</m:t>
                              </m:r>
                            </m:e>
                          </m:d>
                        </m:sup>
                      </m:sSup>
                      <m:d>
                        <m:dPr>
                          <m:ctrlPr>
                            <a:rPr lang="ar-AE" i="1">
                              <a:latin typeface="Cambria Math" panose="02040503050406030204" pitchFamily="18" charset="0"/>
                            </a:rPr>
                          </m:ctrlPr>
                        </m:dPr>
                        <m:e>
                          <m:r>
                            <a:rPr lang="ar-AE" i="1">
                              <a:latin typeface="Cambria Math" panose="02040503050406030204" pitchFamily="18" charset="0"/>
                            </a:rPr>
                            <m:t>𝑠</m:t>
                          </m:r>
                        </m:e>
                      </m:d>
                      <m:r>
                        <a:rPr lang="ar-AE">
                          <a:latin typeface="Cambria Math" panose="02040503050406030204" pitchFamily="18" charset="0"/>
                        </a:rPr>
                        <m:t>−</m:t>
                      </m:r>
                      <m:r>
                        <a:rPr lang="ar-AE" i="1">
                          <a:latin typeface="Cambria Math" panose="02040503050406030204" pitchFamily="18" charset="0"/>
                        </a:rPr>
                        <m:t>𝑉</m:t>
                      </m:r>
                      <m:d>
                        <m:dPr>
                          <m:ctrlPr>
                            <a:rPr lang="ar-AE" i="1">
                              <a:latin typeface="Cambria Math" panose="02040503050406030204" pitchFamily="18" charset="0"/>
                            </a:rPr>
                          </m:ctrlPr>
                        </m:dPr>
                        <m:e>
                          <m:r>
                            <a:rPr lang="ar-AE" i="1">
                              <a:latin typeface="Cambria Math" panose="02040503050406030204" pitchFamily="18" charset="0"/>
                            </a:rPr>
                            <m:t>𝑠</m:t>
                          </m:r>
                        </m:e>
                      </m:d>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oMath>
                  </m:oMathPara>
                </a14:m>
                <a:endParaRPr lang="en-US" b="0"/>
              </a:p>
              <a:p>
                <a:r>
                  <a:rPr lang="en-US"/>
                  <a:t>For each state-action pair, the equivalent action is:</a:t>
                </a:r>
              </a:p>
              <a:p>
                <a:pPr marL="0" indent="0">
                  <a:buNone/>
                </a:pPr>
                <a14:m>
                  <m:oMathPara xmlns:m="http://schemas.openxmlformats.org/officeDocument/2006/math">
                    <m:oMathParaPr>
                      <m:jc m:val="centerGroup"/>
                    </m:oMathParaPr>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𝑄</m:t>
                          </m:r>
                        </m:e>
                      </m:acc>
                      <m:r>
                        <a:rPr lang="en-US" b="0" i="0"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b="0" i="0" smtClean="0">
                          <a:latin typeface="Cambria Math" panose="02040503050406030204" pitchFamily="18" charset="0"/>
                        </a:rPr>
                        <m:t>)</m:t>
                      </m:r>
                      <m:r>
                        <a:rPr lang="ar-AE">
                          <a:latin typeface="Cambria Math" panose="02040503050406030204" pitchFamily="18" charset="0"/>
                        </a:rPr>
                        <m:t>=</m:t>
                      </m:r>
                      <m:limLow>
                        <m:limLowPr>
                          <m:ctrlPr>
                            <a:rPr lang="ar-AE" i="1">
                              <a:latin typeface="Cambria Math" panose="02040503050406030204" pitchFamily="18" charset="0"/>
                            </a:rPr>
                          </m:ctrlPr>
                        </m:limLowPr>
                        <m:e>
                          <m:r>
                            <a:rPr lang="en-US" b="0" i="1" smtClean="0">
                              <a:latin typeface="Cambria Math" panose="02040503050406030204" pitchFamily="18" charset="0"/>
                            </a:rPr>
                            <m:t>𝑚𝑖𝑛</m:t>
                          </m:r>
                        </m:e>
                        <m:lim>
                          <m:r>
                            <a:rPr lang="ar-AE" i="1">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e>
                          </m:d>
                        </m:lim>
                      </m:limLow>
                      <m:r>
                        <m:rPr>
                          <m:nor/>
                        </m:rPr>
                        <a:rPr lang="ar-AE" i="1"/>
                        <m:t>  </m:t>
                      </m:r>
                      <m:f>
                        <m:fPr>
                          <m:ctrlPr>
                            <a:rPr lang="ar-AE" i="1">
                              <a:latin typeface="Cambria Math" panose="02040503050406030204" pitchFamily="18" charset="0"/>
                            </a:rPr>
                          </m:ctrlPr>
                        </m:fPr>
                        <m:num>
                          <m:r>
                            <a:rPr lang="ar-AE">
                              <a:latin typeface="Cambria Math" panose="02040503050406030204" pitchFamily="18" charset="0"/>
                            </a:rPr>
                            <m:t>1</m:t>
                          </m:r>
                        </m:num>
                        <m:den>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r>
                                <a:rPr lang="ar-AE">
                                  <a:latin typeface="Cambria Math" panose="02040503050406030204" pitchFamily="18" charset="0"/>
                                </a:rPr>
                                <m:t>,</m:t>
                              </m:r>
                              <m:r>
                                <a:rPr lang="ar-AE" i="1">
                                  <a:latin typeface="Cambria Math" panose="02040503050406030204" pitchFamily="18" charset="0"/>
                                </a:rPr>
                                <m:t>𝑎</m:t>
                              </m:r>
                            </m:sub>
                          </m:sSub>
                        </m:den>
                      </m:f>
                      <m:nary>
                        <m:naryPr>
                          <m:chr m:val="∑"/>
                          <m:grow m:val="on"/>
                          <m:ctrlPr>
                            <a:rPr lang="ar-AE" i="1">
                              <a:latin typeface="Cambria Math" panose="02040503050406030204" pitchFamily="18" charset="0"/>
                            </a:rPr>
                          </m:ctrlPr>
                        </m:naryPr>
                        <m:sub>
                          <m:r>
                            <a:rPr lang="ar-AE" i="1">
                              <a:latin typeface="Cambria Math" panose="02040503050406030204" pitchFamily="18" charset="0"/>
                            </a:rPr>
                            <m:t>𝑖</m:t>
                          </m:r>
                          <m:r>
                            <a:rPr lang="ar-AE">
                              <a:latin typeface="Cambria Math" panose="02040503050406030204" pitchFamily="18" charset="0"/>
                            </a:rPr>
                            <m:t>=1</m:t>
                          </m:r>
                        </m:sub>
                        <m:sup>
                          <m:sSub>
                            <m:sSubPr>
                              <m:ctrlPr>
                                <a:rPr lang="ar-AE" i="1">
                                  <a:latin typeface="Cambria Math" panose="02040503050406030204" pitchFamily="18" charset="0"/>
                                </a:rPr>
                              </m:ctrlPr>
                            </m:sSubPr>
                            <m:e>
                              <m:r>
                                <a:rPr lang="ar-AE" i="1">
                                  <a:latin typeface="Cambria Math" panose="02040503050406030204" pitchFamily="18" charset="0"/>
                                </a:rPr>
                                <m:t>𝑁</m:t>
                              </m:r>
                            </m:e>
                            <m:sub>
                              <m:r>
                                <a:rPr lang="ar-AE" i="1">
                                  <a:latin typeface="Cambria Math" panose="02040503050406030204" pitchFamily="18" charset="0"/>
                                </a:rPr>
                                <m:t>𝑠</m:t>
                              </m:r>
                              <m:r>
                                <a:rPr lang="ar-AE">
                                  <a:latin typeface="Cambria Math" panose="02040503050406030204" pitchFamily="18" charset="0"/>
                                </a:rPr>
                                <m:t>,</m:t>
                              </m:r>
                              <m:r>
                                <a:rPr lang="ar-AE" i="1">
                                  <a:latin typeface="Cambria Math" panose="02040503050406030204" pitchFamily="18" charset="0"/>
                                </a:rPr>
                                <m:t>𝑎</m:t>
                              </m:r>
                            </m:sub>
                          </m:sSub>
                        </m:sup>
                        <m:e>
                          <m:r>
                            <a:rPr lang="ar-AE">
                              <a:latin typeface="Cambria Math" panose="02040503050406030204" pitchFamily="18" charset="0"/>
                            </a:rPr>
                            <m:t>(</m:t>
                          </m:r>
                        </m:e>
                      </m:nary>
                      <m:sSup>
                        <m:sSupPr>
                          <m:ctrlPr>
                            <a:rPr lang="ar-AE" i="1">
                              <a:latin typeface="Cambria Math" panose="02040503050406030204" pitchFamily="18" charset="0"/>
                            </a:rPr>
                          </m:ctrlPr>
                        </m:sSupPr>
                        <m:e>
                          <m:r>
                            <a:rPr lang="ar-AE" i="1">
                              <a:latin typeface="Cambria Math" panose="02040503050406030204" pitchFamily="18" charset="0"/>
                            </a:rPr>
                            <m:t>𝐺</m:t>
                          </m:r>
                        </m:e>
                        <m:sup>
                          <m:d>
                            <m:dPr>
                              <m:ctrlPr>
                                <a:rPr lang="ar-AE" i="1">
                                  <a:latin typeface="Cambria Math" panose="02040503050406030204" pitchFamily="18" charset="0"/>
                                </a:rPr>
                              </m:ctrlPr>
                            </m:dPr>
                            <m:e>
                              <m:r>
                                <a:rPr lang="ar-AE" i="1">
                                  <a:latin typeface="Cambria Math" panose="02040503050406030204" pitchFamily="18" charset="0"/>
                                </a:rPr>
                                <m:t>𝑖</m:t>
                              </m:r>
                            </m:e>
                          </m:d>
                        </m:sup>
                      </m:sSup>
                      <m:r>
                        <a:rPr lang="en-US" b="0" i="0"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b="0" i="0" smtClean="0">
                          <a:latin typeface="Cambria Math" panose="02040503050406030204" pitchFamily="18" charset="0"/>
                        </a:rPr>
                        <m:t>)</m:t>
                      </m:r>
                      <m:r>
                        <a:rPr lang="ar-AE">
                          <a:latin typeface="Cambria Math" panose="02040503050406030204" pitchFamily="18" charset="0"/>
                        </a:rPr>
                        <m:t>−</m:t>
                      </m:r>
                      <m:r>
                        <a:rPr lang="ar-AE" i="1">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oMath>
                  </m:oMathPara>
                </a14:m>
                <a:endParaRPr lang="en-US" b="0"/>
              </a:p>
              <a:p>
                <a:r>
                  <a:rPr lang="en-US"/>
                  <a:t>Gradient of that objective (for incremental updates):</a:t>
                </a:r>
              </a:p>
              <a:p>
                <a:pPr marL="0"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m:rPr>
                              <m:sty m:val="p"/>
                            </m:rPr>
                            <a:rPr lang="ar-AE">
                              <a:latin typeface="Cambria Math" panose="02040503050406030204" pitchFamily="18" charset="0"/>
                            </a:rPr>
                            <m:t>∇</m:t>
                          </m:r>
                        </m:e>
                        <m:sub>
                          <m:r>
                            <a:rPr lang="ar-AE" i="1">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b="0" i="1" smtClean="0">
                              <a:latin typeface="Cambria Math" panose="02040503050406030204" pitchFamily="18" charset="0"/>
                            </a:rPr>
                            <m:t>)</m:t>
                          </m:r>
                        </m:sub>
                      </m:sSub>
                      <m:r>
                        <a:rPr lang="ar-AE" i="1">
                          <a:latin typeface="Cambria Math" panose="02040503050406030204" pitchFamily="18" charset="0"/>
                        </a:rPr>
                        <m:t>𝐽</m:t>
                      </m:r>
                      <m:d>
                        <m:dPr>
                          <m:ctrlPr>
                            <a:rPr lang="ar-AE" i="1">
                              <a:latin typeface="Cambria Math" panose="02040503050406030204" pitchFamily="18" charset="0"/>
                            </a:rPr>
                          </m:ctrlPr>
                        </m:dPr>
                        <m:e>
                          <m:r>
                            <a:rPr lang="ar-AE" i="1">
                              <a:latin typeface="Cambria Math" panose="02040503050406030204" pitchFamily="18" charset="0"/>
                            </a:rPr>
                            <m:t>𝑄</m:t>
                          </m:r>
                        </m:e>
                      </m:d>
                      <m:r>
                        <a:rPr lang="ar-AE">
                          <a:latin typeface="Cambria Math" panose="02040503050406030204" pitchFamily="18" charset="0"/>
                        </a:rPr>
                        <m:t>=−2(</m:t>
                      </m:r>
                      <m:sSub>
                        <m:sSubPr>
                          <m:ctrlPr>
                            <a:rPr lang="ar-AE" i="1">
                              <a:latin typeface="Cambria Math" panose="02040503050406030204" pitchFamily="18" charset="0"/>
                            </a:rPr>
                          </m:ctrlPr>
                        </m:sSubPr>
                        <m:e>
                          <m:r>
                            <a:rPr lang="ar-AE" i="1">
                              <a:latin typeface="Cambria Math" panose="02040503050406030204" pitchFamily="18" charset="0"/>
                            </a:rPr>
                            <m:t>𝐺</m:t>
                          </m:r>
                        </m:e>
                        <m:sub>
                          <m:r>
                            <a:rPr lang="ar-AE" i="1">
                              <a:latin typeface="Cambria Math" panose="02040503050406030204" pitchFamily="18" charset="0"/>
                            </a:rPr>
                            <m:t>𝑡</m:t>
                          </m:r>
                        </m:sub>
                      </m:sSub>
                      <m:r>
                        <a:rPr lang="ar-AE">
                          <a:latin typeface="Cambria Math" panose="02040503050406030204" pitchFamily="18" charset="0"/>
                        </a:rPr>
                        <m:t>−</m:t>
                      </m:r>
                      <m:r>
                        <a:rPr lang="ar-AE" i="1">
                          <a:latin typeface="Cambria Math" panose="02040503050406030204" pitchFamily="18" charset="0"/>
                        </a:rPr>
                        <m:t>𝑄</m:t>
                      </m:r>
                      <m:r>
                        <a:rPr lang="en-US" b="0" i="0" smtClean="0">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b="0" i="0" smtClean="0">
                          <a:latin typeface="Cambria Math" panose="02040503050406030204" pitchFamily="18" charset="0"/>
                        </a:rPr>
                        <m:t>)</m:t>
                      </m:r>
                      <m:r>
                        <a:rPr lang="ar-AE">
                          <a:latin typeface="Cambria Math" panose="02040503050406030204" pitchFamily="18" charset="0"/>
                        </a:rPr>
                        <m:t>)</m:t>
                      </m:r>
                    </m:oMath>
                  </m:oMathPara>
                </a14:m>
                <a:endParaRPr lang="ar-AE"/>
              </a:p>
              <a:p>
                <a:endParaRPr lang="ar-AE" b="0"/>
              </a:p>
              <a:p>
                <a:endParaRPr lang="ar-AE" b="0"/>
              </a:p>
              <a:p>
                <a:endParaRPr lang="en-US"/>
              </a:p>
            </p:txBody>
          </p:sp>
        </mc:Choice>
        <mc:Fallback>
          <p:sp>
            <p:nvSpPr>
              <p:cNvPr id="3" name="Content Placeholder 2">
                <a:extLst>
                  <a:ext uri="{FF2B5EF4-FFF2-40B4-BE49-F238E27FC236}">
                    <a16:creationId xmlns:a16="http://schemas.microsoft.com/office/drawing/2014/main" id="{0142BF81-5E30-8193-FC8B-91E8AE234C2E}"/>
                  </a:ext>
                </a:extLst>
              </p:cNvPr>
              <p:cNvSpPr>
                <a:spLocks noGrp="1" noRot="1" noChangeAspect="1" noMove="1" noResize="1" noEditPoints="1" noAdjustHandles="1" noChangeArrowheads="1" noChangeShapeType="1" noTextEdit="1"/>
              </p:cNvSpPr>
              <p:nvPr>
                <p:ph idx="1"/>
              </p:nvPr>
            </p:nvSpPr>
            <p:spPr>
              <a:blipFill>
                <a:blip r:embed="rId2"/>
                <a:stretch>
                  <a:fillRect l="-1086" t="-22965" b="-21802"/>
                </a:stretch>
              </a:blipFill>
            </p:spPr>
            <p:txBody>
              <a:bodyPr/>
              <a:lstStyle/>
              <a:p>
                <a:r>
                  <a:rPr lang="en-US">
                    <a:noFill/>
                  </a:rPr>
                  <a:t> </a:t>
                </a:r>
              </a:p>
            </p:txBody>
          </p:sp>
        </mc:Fallback>
      </mc:AlternateContent>
    </p:spTree>
    <p:extLst>
      <p:ext uri="{BB962C8B-B14F-4D97-AF65-F5344CB8AC3E}">
        <p14:creationId xmlns:p14="http://schemas.microsoft.com/office/powerpoint/2010/main" val="74534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9949142-418E-4D0B-E5B2-70918DAEC01F}"/>
              </a:ext>
            </a:extLst>
          </p:cNvPr>
          <p:cNvPicPr>
            <a:picLocks noChangeAspect="1"/>
          </p:cNvPicPr>
          <p:nvPr/>
        </p:nvPicPr>
        <p:blipFill>
          <a:blip r:embed="rId2">
            <a:duotone>
              <a:schemeClr val="bg2">
                <a:shade val="45000"/>
                <a:satMod val="135000"/>
              </a:schemeClr>
              <a:prstClr val="white"/>
            </a:duotone>
          </a:blip>
          <a:srcRect t="17582"/>
          <a:stretch>
            <a:fillRect/>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A3594-312E-50BE-3128-C610178CA450}"/>
              </a:ext>
            </a:extLst>
          </p:cNvPr>
          <p:cNvSpPr>
            <a:spLocks noGrp="1"/>
          </p:cNvSpPr>
          <p:nvPr>
            <p:ph type="title"/>
          </p:nvPr>
        </p:nvSpPr>
        <p:spPr>
          <a:xfrm>
            <a:off x="838200" y="365125"/>
            <a:ext cx="10515600" cy="1325563"/>
          </a:xfrm>
        </p:spPr>
        <p:txBody>
          <a:bodyPr>
            <a:normAutofit/>
          </a:bodyPr>
          <a:lstStyle/>
          <a:p>
            <a:r>
              <a:rPr lang="en-US"/>
              <a:t>Monte Carlo Qualities and Use Cases</a:t>
            </a:r>
          </a:p>
        </p:txBody>
      </p:sp>
      <p:graphicFrame>
        <p:nvGraphicFramePr>
          <p:cNvPr id="17" name="Content Placeholder 2">
            <a:extLst>
              <a:ext uri="{FF2B5EF4-FFF2-40B4-BE49-F238E27FC236}">
                <a16:creationId xmlns:a16="http://schemas.microsoft.com/office/drawing/2014/main" id="{FF6AE4A5-57CA-25AD-813F-68028545911B}"/>
              </a:ext>
            </a:extLst>
          </p:cNvPr>
          <p:cNvGraphicFramePr>
            <a:graphicFrameLocks noGrp="1"/>
          </p:cNvGraphicFramePr>
          <p:nvPr>
            <p:ph idx="1"/>
            <p:extLst>
              <p:ext uri="{D42A27DB-BD31-4B8C-83A1-F6EECF244321}">
                <p14:modId xmlns:p14="http://schemas.microsoft.com/office/powerpoint/2010/main" val="22172949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330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B3B9-46B0-D7E5-6AB6-BEF90649B710}"/>
              </a:ext>
            </a:extLst>
          </p:cNvPr>
          <p:cNvSpPr>
            <a:spLocks noGrp="1"/>
          </p:cNvSpPr>
          <p:nvPr>
            <p:ph type="title"/>
          </p:nvPr>
        </p:nvSpPr>
        <p:spPr/>
        <p:txBody>
          <a:bodyPr/>
          <a:lstStyle/>
          <a:p>
            <a:r>
              <a:rPr lang="en-US"/>
              <a:t>In Application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E06C51-003C-C245-D7BE-DD9408685739}"/>
                  </a:ext>
                </a:extLst>
              </p:cNvPr>
              <p:cNvSpPr>
                <a:spLocks noGrp="1"/>
              </p:cNvSpPr>
              <p:nvPr>
                <p:ph idx="1"/>
              </p:nvPr>
            </p:nvSpPr>
            <p:spPr/>
            <p:txBody>
              <a:bodyPr/>
              <a:lstStyle/>
              <a:p>
                <a:r>
                  <a:rPr lang="en-US"/>
                  <a:t>Monte Carlo performs empirical risk minimization under squared loss</a:t>
                </a:r>
              </a:p>
              <a:p>
                <a:pPr lvl="1"/>
                <a:r>
                  <a:rPr lang="en-US"/>
                  <a:t>The “labels” (as would be for typical classification) are the sampled returns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𝐺</m:t>
                        </m:r>
                      </m:e>
                      <m:sub>
                        <m:r>
                          <a:rPr lang="ar-AE" i="1">
                            <a:latin typeface="Cambria Math" panose="02040503050406030204" pitchFamily="18" charset="0"/>
                          </a:rPr>
                          <m:t>𝑡</m:t>
                        </m:r>
                      </m:sub>
                    </m:sSub>
                  </m:oMath>
                </a14:m>
                <a:r>
                  <a:rPr lang="en-US"/>
                  <a:t>.</a:t>
                </a:r>
              </a:p>
              <a:p>
                <a:r>
                  <a:rPr lang="en-US"/>
                  <a:t>The average, incremental update is the </a:t>
                </a:r>
                <a:r>
                  <a:rPr lang="en-US" b="1"/>
                  <a:t>Stochastic Gradient Descent</a:t>
                </a:r>
                <a:r>
                  <a:rPr lang="en-US"/>
                  <a:t> solution to that optimization function.</a:t>
                </a:r>
              </a:p>
            </p:txBody>
          </p:sp>
        </mc:Choice>
        <mc:Fallback>
          <p:sp>
            <p:nvSpPr>
              <p:cNvPr id="3" name="Content Placeholder 2">
                <a:extLst>
                  <a:ext uri="{FF2B5EF4-FFF2-40B4-BE49-F238E27FC236}">
                    <a16:creationId xmlns:a16="http://schemas.microsoft.com/office/drawing/2014/main" id="{3CE06C51-003C-C245-D7BE-DD940868573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83381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pic>
        <p:nvPicPr>
          <p:cNvPr id="5" name="Content Placeholder 4" descr="A screenshot of a game&#10;&#10;Description automatically generated">
            <a:extLst>
              <a:ext uri="{FF2B5EF4-FFF2-40B4-BE49-F238E27FC236}">
                <a16:creationId xmlns:a16="http://schemas.microsoft.com/office/drawing/2014/main" id="{B7353DD8-5B10-6C97-DBEE-9EC515AF4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46216"/>
            <a:ext cx="7188199" cy="4762179"/>
          </a:xfrm>
          <a:prstGeom prst="rect">
            <a:avLst/>
          </a:prstGeom>
        </p:spPr>
      </p:pic>
    </p:spTree>
    <p:extLst>
      <p:ext uri="{BB962C8B-B14F-4D97-AF65-F5344CB8AC3E}">
        <p14:creationId xmlns:p14="http://schemas.microsoft.com/office/powerpoint/2010/main" val="194928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pic>
        <p:nvPicPr>
          <p:cNvPr id="6" name="Content Placeholder 5" descr="A screenshot of a video game&#10;&#10;Description automatically generated">
            <a:extLst>
              <a:ext uri="{FF2B5EF4-FFF2-40B4-BE49-F238E27FC236}">
                <a16:creationId xmlns:a16="http://schemas.microsoft.com/office/drawing/2014/main" id="{6378276F-D29F-9A45-7817-A772566E99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46216"/>
            <a:ext cx="7188199" cy="4762179"/>
          </a:xfrm>
          <a:prstGeom prst="rect">
            <a:avLst/>
          </a:prstGeom>
        </p:spPr>
      </p:pic>
    </p:spTree>
    <p:extLst>
      <p:ext uri="{BB962C8B-B14F-4D97-AF65-F5344CB8AC3E}">
        <p14:creationId xmlns:p14="http://schemas.microsoft.com/office/powerpoint/2010/main" val="323418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5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pic>
        <p:nvPicPr>
          <p:cNvPr id="7" name="Content Placeholder 6" descr="A screenshot of a game&#10;&#10;Description automatically generated">
            <a:extLst>
              <a:ext uri="{FF2B5EF4-FFF2-40B4-BE49-F238E27FC236}">
                <a16:creationId xmlns:a16="http://schemas.microsoft.com/office/drawing/2014/main" id="{6E688AE6-D170-E4E4-0F58-26C7DDCAD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37229"/>
            <a:ext cx="7188199" cy="4780152"/>
          </a:xfrm>
          <a:prstGeom prst="rect">
            <a:avLst/>
          </a:prstGeom>
        </p:spPr>
      </p:pic>
    </p:spTree>
    <p:extLst>
      <p:ext uri="{BB962C8B-B14F-4D97-AF65-F5344CB8AC3E}">
        <p14:creationId xmlns:p14="http://schemas.microsoft.com/office/powerpoint/2010/main" val="394123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pic>
        <p:nvPicPr>
          <p:cNvPr id="9" name="Content Placeholder 8" descr="A screenshot of a video game&#10;&#10;Description automatically generated">
            <a:extLst>
              <a:ext uri="{FF2B5EF4-FFF2-40B4-BE49-F238E27FC236}">
                <a16:creationId xmlns:a16="http://schemas.microsoft.com/office/drawing/2014/main" id="{9898A4F4-F0B5-2B7E-BABE-798800AF3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37229"/>
            <a:ext cx="7188199" cy="4780152"/>
          </a:xfrm>
          <a:prstGeom prst="rect">
            <a:avLst/>
          </a:prstGeom>
        </p:spPr>
      </p:pic>
    </p:spTree>
    <p:extLst>
      <p:ext uri="{BB962C8B-B14F-4D97-AF65-F5344CB8AC3E}">
        <p14:creationId xmlns:p14="http://schemas.microsoft.com/office/powerpoint/2010/main" val="428381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sp>
        <p:nvSpPr>
          <p:cNvPr id="4" name="Content Placeholder 3">
            <a:extLst>
              <a:ext uri="{FF2B5EF4-FFF2-40B4-BE49-F238E27FC236}">
                <a16:creationId xmlns:a16="http://schemas.microsoft.com/office/drawing/2014/main" id="{68842D87-9A02-F42E-575B-21BF8D113273}"/>
              </a:ext>
            </a:extLst>
          </p:cNvPr>
          <p:cNvSpPr>
            <a:spLocks noGrp="1"/>
          </p:cNvSpPr>
          <p:nvPr>
            <p:ph idx="1"/>
          </p:nvPr>
        </p:nvSpPr>
        <p:spPr>
          <a:xfrm>
            <a:off x="3392434" y="601259"/>
            <a:ext cx="7961366" cy="5443080"/>
          </a:xfrm>
        </p:spPr>
        <p:txBody>
          <a:bodyPr>
            <a:normAutofit fontScale="92500" lnSpcReduction="10000"/>
          </a:bodyPr>
          <a:lstStyle/>
          <a:p>
            <a:pPr algn="l"/>
            <a:r>
              <a:rPr lang="en-US" b="1" i="0" u="none" strike="noStrike" dirty="0">
                <a:solidFill>
                  <a:srgbClr val="000000"/>
                </a:solidFill>
                <a:effectLst/>
              </a:rPr>
              <a:t>Before Training</a:t>
            </a:r>
          </a:p>
          <a:p>
            <a:pPr algn="l">
              <a:buFont typeface="Arial" panose="020B0604020202020204" pitchFamily="34" charset="0"/>
              <a:buChar char="•"/>
            </a:pPr>
            <a:r>
              <a:rPr lang="en-US" b="0" i="0" u="none" strike="noStrike" dirty="0">
                <a:solidFill>
                  <a:srgbClr val="000000"/>
                </a:solidFill>
                <a:effectLst/>
              </a:rPr>
              <a:t>The agent begins with </a:t>
            </a:r>
            <a:r>
              <a:rPr lang="en-US" b="1" i="0" u="none" strike="noStrike" dirty="0">
                <a:solidFill>
                  <a:srgbClr val="000000"/>
                </a:solidFill>
                <a:effectLst/>
              </a:rPr>
              <a:t>no strategy</a:t>
            </a:r>
            <a:r>
              <a:rPr lang="en-US" b="0" i="0" u="none" strike="noStrike" dirty="0">
                <a:solidFill>
                  <a:srgbClr val="000000"/>
                </a:solidFill>
                <a:effectLst/>
              </a:rPr>
              <a:t> (random play).</a:t>
            </a:r>
          </a:p>
          <a:p>
            <a:pPr algn="l">
              <a:buFont typeface="Arial" panose="020B0604020202020204" pitchFamily="34" charset="0"/>
              <a:buChar char="•"/>
            </a:pPr>
            <a:r>
              <a:rPr lang="en-US" b="0" i="0" u="none" strike="noStrike" dirty="0">
                <a:solidFill>
                  <a:srgbClr val="000000"/>
                </a:solidFill>
                <a:effectLst/>
              </a:rPr>
              <a:t>Decision-making is effectively coin-flip based:</a:t>
            </a:r>
          </a:p>
          <a:p>
            <a:pPr marL="742950" lvl="1" indent="-285750" algn="l">
              <a:buFont typeface="Arial" panose="020B0604020202020204" pitchFamily="34" charset="0"/>
              <a:buChar char="•"/>
            </a:pPr>
            <a:r>
              <a:rPr lang="en-US" b="0" i="0" u="none" strike="noStrike" dirty="0">
                <a:solidFill>
                  <a:srgbClr val="000000"/>
                </a:solidFill>
                <a:effectLst/>
              </a:rPr>
              <a:t>Hits and stands are chosen without evaluating expected outcomes.</a:t>
            </a:r>
          </a:p>
          <a:p>
            <a:pPr algn="l">
              <a:buFont typeface="Arial" panose="020B0604020202020204" pitchFamily="34" charset="0"/>
              <a:buChar char="•"/>
            </a:pPr>
            <a:r>
              <a:rPr lang="en-US" b="0" i="0" u="none" strike="noStrike" dirty="0">
                <a:solidFill>
                  <a:srgbClr val="000000"/>
                </a:solidFill>
                <a:effectLst/>
              </a:rPr>
              <a:t>Expected performance is close to </a:t>
            </a:r>
            <a:r>
              <a:rPr lang="en-US" b="1" i="0" u="none" strike="noStrike" dirty="0">
                <a:solidFill>
                  <a:srgbClr val="000000"/>
                </a:solidFill>
                <a:effectLst/>
              </a:rPr>
              <a:t>break-even in theory</a:t>
            </a:r>
            <a:r>
              <a:rPr lang="en-US" b="0" i="0" u="none" strike="noStrike" dirty="0">
                <a:solidFill>
                  <a:srgbClr val="000000"/>
                </a:solidFill>
                <a:effectLst/>
              </a:rPr>
              <a:t>, but typically trends worse due to house edge and random mistakes.</a:t>
            </a:r>
          </a:p>
          <a:p>
            <a:pPr algn="l">
              <a:buFont typeface="Arial" panose="020B0604020202020204" pitchFamily="34" charset="0"/>
              <a:buChar char="•"/>
            </a:pPr>
            <a:r>
              <a:rPr lang="en-US" b="0" i="0" u="none" strike="noStrike" dirty="0">
                <a:solidFill>
                  <a:srgbClr val="000000"/>
                </a:solidFill>
                <a:effectLst/>
              </a:rPr>
              <a:t>Win/Loss/Push rates often approximate:</a:t>
            </a:r>
          </a:p>
          <a:p>
            <a:pPr marL="742950" lvl="1" indent="-285750" algn="l">
              <a:buFont typeface="Arial" panose="020B0604020202020204" pitchFamily="34" charset="0"/>
              <a:buChar char="•"/>
            </a:pPr>
            <a:r>
              <a:rPr lang="en-US" b="1" i="0" u="none" strike="noStrike" dirty="0">
                <a:solidFill>
                  <a:srgbClr val="000000"/>
                </a:solidFill>
                <a:effectLst/>
              </a:rPr>
              <a:t>~35–40% Wins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~55–60% Losses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~5–8% Push</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Outcome resembles an inexperienced human player with poor decision consistency.</a:t>
            </a:r>
          </a:p>
          <a:p>
            <a:endParaRPr lang="en-US" dirty="0"/>
          </a:p>
        </p:txBody>
      </p:sp>
    </p:spTree>
    <p:extLst>
      <p:ext uri="{BB962C8B-B14F-4D97-AF65-F5344CB8AC3E}">
        <p14:creationId xmlns:p14="http://schemas.microsoft.com/office/powerpoint/2010/main" val="1873646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sp>
        <p:nvSpPr>
          <p:cNvPr id="4" name="Content Placeholder 3">
            <a:extLst>
              <a:ext uri="{FF2B5EF4-FFF2-40B4-BE49-F238E27FC236}">
                <a16:creationId xmlns:a16="http://schemas.microsoft.com/office/drawing/2014/main" id="{68842D87-9A02-F42E-575B-21BF8D113273}"/>
              </a:ext>
            </a:extLst>
          </p:cNvPr>
          <p:cNvSpPr>
            <a:spLocks noGrp="1"/>
          </p:cNvSpPr>
          <p:nvPr>
            <p:ph idx="1"/>
          </p:nvPr>
        </p:nvSpPr>
        <p:spPr>
          <a:xfrm>
            <a:off x="3392434" y="601259"/>
            <a:ext cx="7961366" cy="5443080"/>
          </a:xfrm>
        </p:spPr>
        <p:txBody>
          <a:bodyPr>
            <a:normAutofit fontScale="92500" lnSpcReduction="10000"/>
          </a:bodyPr>
          <a:lstStyle/>
          <a:p>
            <a:pPr algn="l"/>
            <a:r>
              <a:rPr lang="en-US" b="1" i="0" u="none" strike="noStrike" dirty="0">
                <a:solidFill>
                  <a:srgbClr val="000000"/>
                </a:solidFill>
                <a:effectLst/>
              </a:rPr>
              <a:t>After Training on 1,000,000 Episodes</a:t>
            </a:r>
          </a:p>
          <a:p>
            <a:pPr algn="l">
              <a:buFont typeface="Arial" panose="020B0604020202020204" pitchFamily="34" charset="0"/>
              <a:buChar char="•"/>
            </a:pPr>
            <a:r>
              <a:rPr lang="en-US" b="0" i="0" u="none" strike="noStrike" dirty="0">
                <a:solidFill>
                  <a:srgbClr val="000000"/>
                </a:solidFill>
                <a:effectLst/>
              </a:rPr>
              <a:t>Agent learns an </a:t>
            </a:r>
            <a:r>
              <a:rPr lang="en-US" b="1" i="0" u="none" strike="noStrike" dirty="0">
                <a:solidFill>
                  <a:srgbClr val="000000"/>
                </a:solidFill>
                <a:effectLst/>
              </a:rPr>
              <a:t>optimal policy</a:t>
            </a:r>
            <a:r>
              <a:rPr lang="en-US" b="0" i="0" u="none" strike="noStrike" dirty="0">
                <a:solidFill>
                  <a:srgbClr val="000000"/>
                </a:solidFill>
                <a:effectLst/>
              </a:rPr>
              <a:t> through Monte-Carlo Control and value estimation of game states.</a:t>
            </a:r>
          </a:p>
          <a:p>
            <a:pPr algn="l">
              <a:buFont typeface="Arial" panose="020B0604020202020204" pitchFamily="34" charset="0"/>
              <a:buChar char="•"/>
            </a:pPr>
            <a:r>
              <a:rPr lang="en-US" b="0" i="0" u="none" strike="noStrike" dirty="0">
                <a:solidFill>
                  <a:srgbClr val="000000"/>
                </a:solidFill>
                <a:effectLst/>
              </a:rPr>
              <a:t>The policy converges to decisions that </a:t>
            </a:r>
            <a:r>
              <a:rPr lang="en-US" b="1" i="0" u="none" strike="noStrike" dirty="0">
                <a:solidFill>
                  <a:srgbClr val="000000"/>
                </a:solidFill>
                <a:effectLst/>
              </a:rPr>
              <a:t>maximize expected long-term reward</a:t>
            </a:r>
            <a:r>
              <a:rPr lang="en-US" b="0" i="0" u="none" strike="noStrike" dirty="0">
                <a:solidFill>
                  <a:srgbClr val="000000"/>
                </a:solidFill>
                <a:effectLst/>
              </a:rPr>
              <a:t> (not just short-term survival).</a:t>
            </a:r>
          </a:p>
          <a:p>
            <a:pPr algn="l">
              <a:buFont typeface="Arial" panose="020B0604020202020204" pitchFamily="34" charset="0"/>
              <a:buChar char="•"/>
            </a:pPr>
            <a:r>
              <a:rPr lang="en-US" b="0" i="0" u="none" strike="noStrike" dirty="0">
                <a:solidFill>
                  <a:srgbClr val="000000"/>
                </a:solidFill>
                <a:effectLst/>
              </a:rPr>
              <a:t>Marked improvements in outcome distribution:</a:t>
            </a:r>
          </a:p>
          <a:p>
            <a:pPr marL="742950" lvl="1" indent="-285750" algn="l">
              <a:buFont typeface="Arial" panose="020B0604020202020204" pitchFamily="34" charset="0"/>
              <a:buChar char="•"/>
            </a:pPr>
            <a:r>
              <a:rPr lang="en-US" b="0" i="0" u="none" strike="noStrike" dirty="0">
                <a:solidFill>
                  <a:srgbClr val="000000"/>
                </a:solidFill>
                <a:effectLst/>
              </a:rPr>
              <a:t>Wins </a:t>
            </a:r>
            <a:r>
              <a:rPr lang="en-US" b="1" i="0" u="none" strike="noStrike" dirty="0">
                <a:solidFill>
                  <a:srgbClr val="000000"/>
                </a:solidFill>
                <a:effectLst/>
              </a:rPr>
              <a:t>rise</a:t>
            </a:r>
            <a:r>
              <a:rPr lang="en-US" b="0" i="0" u="none" strike="noStrike" dirty="0">
                <a:solidFill>
                  <a:srgbClr val="000000"/>
                </a:solidFill>
                <a:effectLst/>
              </a:rPr>
              <a:t>, Losses </a:t>
            </a:r>
            <a:r>
              <a:rPr lang="en-US" b="1" i="0" u="none" strike="noStrike" dirty="0">
                <a:solidFill>
                  <a:srgbClr val="000000"/>
                </a:solidFill>
                <a:effectLst/>
              </a:rPr>
              <a:t>fall</a:t>
            </a:r>
            <a:r>
              <a:rPr lang="en-US" b="0" i="0" u="none" strike="noStrike" dirty="0">
                <a:solidFill>
                  <a:srgbClr val="000000"/>
                </a:solidFill>
                <a:effectLst/>
              </a:rPr>
              <a:t>, Pushes remain stable.</a:t>
            </a:r>
          </a:p>
          <a:p>
            <a:pPr marL="742950" lvl="1" indent="-285750" algn="l">
              <a:buFont typeface="Arial" panose="020B0604020202020204" pitchFamily="34" charset="0"/>
              <a:buChar char="•"/>
            </a:pPr>
            <a:r>
              <a:rPr lang="en-US" b="0" i="0" u="none" strike="noStrike" dirty="0">
                <a:solidFill>
                  <a:srgbClr val="000000"/>
                </a:solidFill>
                <a:effectLst/>
              </a:rPr>
              <a:t>Typical trained performance approaches:</a:t>
            </a:r>
          </a:p>
          <a:p>
            <a:pPr marL="1143000" lvl="2" indent="-228600" algn="l">
              <a:buFont typeface="Arial" panose="020B0604020202020204" pitchFamily="34" charset="0"/>
              <a:buChar char="•"/>
            </a:pPr>
            <a:r>
              <a:rPr lang="en-US" b="1" i="0" u="none" strike="noStrike" dirty="0">
                <a:solidFill>
                  <a:srgbClr val="000000"/>
                </a:solidFill>
                <a:effectLst/>
              </a:rPr>
              <a:t>~42–45% Wins</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1" i="0" u="none" strike="noStrike" dirty="0">
                <a:solidFill>
                  <a:srgbClr val="000000"/>
                </a:solidFill>
                <a:effectLst/>
              </a:rPr>
              <a:t>~47–50% Losses</a:t>
            </a:r>
            <a:endParaRPr lang="en-US" b="0" i="0" u="none" strike="noStrike" dirty="0">
              <a:solidFill>
                <a:srgbClr val="000000"/>
              </a:solidFill>
              <a:effectLst/>
            </a:endParaRPr>
          </a:p>
          <a:p>
            <a:pPr marL="1143000" lvl="2" indent="-228600" algn="l">
              <a:buFont typeface="Arial" panose="020B0604020202020204" pitchFamily="34" charset="0"/>
              <a:buChar char="•"/>
            </a:pPr>
            <a:r>
              <a:rPr lang="en-US" b="1" i="0" u="none" strike="noStrike" dirty="0">
                <a:solidFill>
                  <a:srgbClr val="000000"/>
                </a:solidFill>
                <a:effectLst/>
              </a:rPr>
              <a:t>~7–8% Push</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Results now resemble a player following a </a:t>
            </a:r>
            <a:r>
              <a:rPr lang="en-US" b="1" i="0" u="none" strike="noStrike" dirty="0">
                <a:solidFill>
                  <a:srgbClr val="000000"/>
                </a:solidFill>
                <a:effectLst/>
              </a:rPr>
              <a:t>Basic Strategy-level policy</a:t>
            </a:r>
            <a:r>
              <a:rPr lang="en-US" b="0" i="0" u="none" strike="noStrike" dirty="0">
                <a:solidFill>
                  <a:srgbClr val="000000"/>
                </a:solidFill>
                <a:effectLst/>
              </a:rPr>
              <a:t>, reducing the casino’s edge.</a:t>
            </a:r>
          </a:p>
        </p:txBody>
      </p:sp>
    </p:spTree>
    <p:extLst>
      <p:ext uri="{BB962C8B-B14F-4D97-AF65-F5344CB8AC3E}">
        <p14:creationId xmlns:p14="http://schemas.microsoft.com/office/powerpoint/2010/main" val="3241173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C491F-9842-EA42-E3D4-D09ED2F864F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Demonstration - Blackjack</a:t>
            </a:r>
          </a:p>
        </p:txBody>
      </p:sp>
      <p:sp>
        <p:nvSpPr>
          <p:cNvPr id="4" name="Content Placeholder 3">
            <a:extLst>
              <a:ext uri="{FF2B5EF4-FFF2-40B4-BE49-F238E27FC236}">
                <a16:creationId xmlns:a16="http://schemas.microsoft.com/office/drawing/2014/main" id="{68842D87-9A02-F42E-575B-21BF8D113273}"/>
              </a:ext>
            </a:extLst>
          </p:cNvPr>
          <p:cNvSpPr>
            <a:spLocks noGrp="1"/>
          </p:cNvSpPr>
          <p:nvPr>
            <p:ph idx="1"/>
          </p:nvPr>
        </p:nvSpPr>
        <p:spPr>
          <a:xfrm>
            <a:off x="3392434" y="601259"/>
            <a:ext cx="7961366" cy="5443080"/>
          </a:xfrm>
        </p:spPr>
        <p:txBody>
          <a:bodyPr>
            <a:normAutofit/>
          </a:bodyPr>
          <a:lstStyle/>
          <a:p>
            <a:pPr algn="l"/>
            <a:r>
              <a:rPr lang="en-US" b="1" i="0" u="none" strike="noStrike" dirty="0">
                <a:solidFill>
                  <a:srgbClr val="000000"/>
                </a:solidFill>
                <a:effectLst/>
              </a:rPr>
              <a:t>Key Observations</a:t>
            </a:r>
          </a:p>
          <a:p>
            <a:pPr algn="l">
              <a:buFont typeface="Arial" panose="020B0604020202020204" pitchFamily="34" charset="0"/>
              <a:buChar char="•"/>
            </a:pPr>
            <a:r>
              <a:rPr lang="en-US" b="0" i="0" u="none" strike="noStrike" dirty="0">
                <a:solidFill>
                  <a:srgbClr val="000000"/>
                </a:solidFill>
                <a:effectLst/>
              </a:rPr>
              <a:t>Training shifts the agent from </a:t>
            </a:r>
            <a:r>
              <a:rPr lang="en-US" b="1" i="0" u="none" strike="noStrike" dirty="0">
                <a:solidFill>
                  <a:srgbClr val="000000"/>
                </a:solidFill>
                <a:effectLst/>
              </a:rPr>
              <a:t>reactive guessing</a:t>
            </a:r>
            <a:r>
              <a:rPr lang="en-US" b="0" i="0" u="none" strike="noStrike" dirty="0">
                <a:solidFill>
                  <a:srgbClr val="000000"/>
                </a:solidFill>
                <a:effectLst/>
              </a:rPr>
              <a:t> to </a:t>
            </a:r>
            <a:r>
              <a:rPr lang="en-US" b="1" i="0" u="none" strike="noStrike" dirty="0">
                <a:solidFill>
                  <a:srgbClr val="000000"/>
                </a:solidFill>
                <a:effectLst/>
              </a:rPr>
              <a:t>statistical decision-making</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Loss rate decreases significantly due to:</a:t>
            </a:r>
          </a:p>
          <a:p>
            <a:pPr marL="742950" lvl="1" indent="-285750" algn="l">
              <a:buFont typeface="Arial" panose="020B0604020202020204" pitchFamily="34" charset="0"/>
              <a:buChar char="•"/>
            </a:pPr>
            <a:r>
              <a:rPr lang="en-US" b="0" i="0" u="none" strike="noStrike" dirty="0">
                <a:solidFill>
                  <a:srgbClr val="000000"/>
                </a:solidFill>
                <a:effectLst/>
              </a:rPr>
              <a:t>Avoiding unnecessary hits that cause busts.</a:t>
            </a:r>
          </a:p>
          <a:p>
            <a:pPr marL="742950" lvl="1" indent="-285750" algn="l">
              <a:buFont typeface="Arial" panose="020B0604020202020204" pitchFamily="34" charset="0"/>
              <a:buChar char="•"/>
            </a:pPr>
            <a:r>
              <a:rPr lang="en-US" b="0" i="0" u="none" strike="noStrike" dirty="0">
                <a:solidFill>
                  <a:srgbClr val="000000"/>
                </a:solidFill>
                <a:effectLst/>
              </a:rPr>
              <a:t>Recognizing profitable stand situations.</a:t>
            </a:r>
          </a:p>
          <a:p>
            <a:pPr marL="742950" lvl="1" indent="-285750" algn="l">
              <a:buFont typeface="Arial" panose="020B0604020202020204" pitchFamily="34" charset="0"/>
              <a:buChar char="•"/>
            </a:pPr>
            <a:r>
              <a:rPr lang="en-US" b="0" i="0" u="none" strike="noStrike" dirty="0">
                <a:solidFill>
                  <a:srgbClr val="000000"/>
                </a:solidFill>
                <a:effectLst/>
              </a:rPr>
              <a:t>Improved handling of </a:t>
            </a:r>
            <a:r>
              <a:rPr lang="en-US" b="1" i="0" u="none" strike="noStrike" dirty="0">
                <a:solidFill>
                  <a:srgbClr val="000000"/>
                </a:solidFill>
                <a:effectLst/>
              </a:rPr>
              <a:t>usable aces</a:t>
            </a:r>
            <a:r>
              <a:rPr lang="en-US" b="0" i="0" u="none" strike="noStrike" dirty="0">
                <a:solidFill>
                  <a:srgbClr val="000000"/>
                </a:solidFill>
                <a:effectLst/>
              </a:rPr>
              <a:t> and </a:t>
            </a:r>
            <a:r>
              <a:rPr lang="en-US" b="1" i="0" u="none" strike="noStrike" dirty="0">
                <a:solidFill>
                  <a:srgbClr val="000000"/>
                </a:solidFill>
                <a:effectLst/>
              </a:rPr>
              <a:t>dealer up-card modeling</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Performance can be further improved by:</a:t>
            </a:r>
          </a:p>
          <a:p>
            <a:pPr marL="742950" lvl="1" indent="-285750" algn="l">
              <a:buFont typeface="Arial" panose="020B0604020202020204" pitchFamily="34" charset="0"/>
              <a:buChar char="•"/>
            </a:pPr>
            <a:r>
              <a:rPr lang="en-US" b="0" i="0" u="none" strike="noStrike" dirty="0">
                <a:solidFill>
                  <a:srgbClr val="000000"/>
                </a:solidFill>
                <a:effectLst/>
              </a:rPr>
              <a:t>Reducing epsilon (exploration) after training</a:t>
            </a:r>
          </a:p>
          <a:p>
            <a:pPr marL="742950" lvl="1" indent="-285750" algn="l">
              <a:buFont typeface="Arial" panose="020B0604020202020204" pitchFamily="34" charset="0"/>
              <a:buChar char="•"/>
            </a:pPr>
            <a:r>
              <a:rPr lang="en-US" b="0" i="0" u="none" strike="noStrike" dirty="0">
                <a:solidFill>
                  <a:srgbClr val="000000"/>
                </a:solidFill>
                <a:effectLst/>
              </a:rPr>
              <a:t>Increasing training beyond 1M episodes</a:t>
            </a:r>
          </a:p>
          <a:p>
            <a:pPr marL="742950" lvl="1" indent="-285750" algn="l">
              <a:buFont typeface="Arial" panose="020B0604020202020204" pitchFamily="34" charset="0"/>
              <a:buChar char="•"/>
            </a:pPr>
            <a:r>
              <a:rPr lang="en-US" b="0" i="0" u="none" strike="noStrike" dirty="0">
                <a:solidFill>
                  <a:srgbClr val="000000"/>
                </a:solidFill>
                <a:effectLst/>
              </a:rPr>
              <a:t>Adding card-counting or Q(</a:t>
            </a:r>
            <a:r>
              <a:rPr lang="el-GR" b="0" i="0" u="none" strike="noStrike" dirty="0">
                <a:solidFill>
                  <a:srgbClr val="000000"/>
                </a:solidFill>
                <a:effectLst/>
              </a:rPr>
              <a:t>λ) </a:t>
            </a:r>
            <a:r>
              <a:rPr lang="en-US" b="0" i="0" u="none" strike="noStrike" dirty="0">
                <a:solidFill>
                  <a:srgbClr val="000000"/>
                </a:solidFill>
                <a:effectLst/>
              </a:rPr>
              <a:t>enhancements</a:t>
            </a:r>
          </a:p>
        </p:txBody>
      </p:sp>
    </p:spTree>
    <p:extLst>
      <p:ext uri="{BB962C8B-B14F-4D97-AF65-F5344CB8AC3E}">
        <p14:creationId xmlns:p14="http://schemas.microsoft.com/office/powerpoint/2010/main" val="51352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6" name="Rectangle 105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CD231-D8D4-1F90-D85D-610518F622E3}"/>
              </a:ext>
            </a:extLst>
          </p:cNvPr>
          <p:cNvSpPr>
            <a:spLocks noGrp="1"/>
          </p:cNvSpPr>
          <p:nvPr>
            <p:ph type="title"/>
          </p:nvPr>
        </p:nvSpPr>
        <p:spPr>
          <a:xfrm>
            <a:off x="761803" y="350196"/>
            <a:ext cx="4646904" cy="1624520"/>
          </a:xfrm>
        </p:spPr>
        <p:txBody>
          <a:bodyPr anchor="ctr">
            <a:normAutofit/>
          </a:bodyPr>
          <a:lstStyle/>
          <a:p>
            <a:r>
              <a:rPr lang="en-US" sz="4000"/>
              <a:t>Introduction to Monte Carlo </a:t>
            </a:r>
          </a:p>
        </p:txBody>
      </p:sp>
      <p:sp>
        <p:nvSpPr>
          <p:cNvPr id="3" name="Content Placeholder 2">
            <a:extLst>
              <a:ext uri="{FF2B5EF4-FFF2-40B4-BE49-F238E27FC236}">
                <a16:creationId xmlns:a16="http://schemas.microsoft.com/office/drawing/2014/main" id="{FA6A2345-7D17-B8D4-D239-AAF3426AEE42}"/>
              </a:ext>
            </a:extLst>
          </p:cNvPr>
          <p:cNvSpPr>
            <a:spLocks noGrp="1"/>
          </p:cNvSpPr>
          <p:nvPr>
            <p:ph idx="1"/>
          </p:nvPr>
        </p:nvSpPr>
        <p:spPr>
          <a:xfrm>
            <a:off x="761802" y="2743200"/>
            <a:ext cx="4646905" cy="3613149"/>
          </a:xfrm>
        </p:spPr>
        <p:txBody>
          <a:bodyPr anchor="ctr">
            <a:normAutofit/>
          </a:bodyPr>
          <a:lstStyle/>
          <a:p>
            <a:r>
              <a:rPr lang="en-US" sz="2000"/>
              <a:t>Monte Carlo is a statistical method that uses </a:t>
            </a:r>
            <a:r>
              <a:rPr lang="en-US" sz="2000" b="1"/>
              <a:t>random sampling </a:t>
            </a:r>
            <a:r>
              <a:rPr lang="en-US" sz="2000"/>
              <a:t>to estimate numerical results when it is hard/impossible to compute them exactly.</a:t>
            </a:r>
          </a:p>
          <a:p>
            <a:pPr lvl="1"/>
            <a:r>
              <a:rPr lang="en-US" sz="2000"/>
              <a:t>Instead of solving analytically, we simulate many times using random inputs and average the results.</a:t>
            </a:r>
          </a:p>
          <a:p>
            <a:r>
              <a:rPr lang="en-US" sz="2000"/>
              <a:t>It leverages the Law of Large Numbers to approximate quantities that are difficult to compute</a:t>
            </a:r>
          </a:p>
          <a:p>
            <a:endParaRPr lang="en-US" sz="2000"/>
          </a:p>
        </p:txBody>
      </p:sp>
      <p:pic>
        <p:nvPicPr>
          <p:cNvPr id="1050" name="Picture 1049" descr="An abstract financial digital analysis">
            <a:extLst>
              <a:ext uri="{FF2B5EF4-FFF2-40B4-BE49-F238E27FC236}">
                <a16:creationId xmlns:a16="http://schemas.microsoft.com/office/drawing/2014/main" id="{1C8BF804-BB74-DFBE-755F-73CE7A3A9B3C}"/>
              </a:ext>
            </a:extLst>
          </p:cNvPr>
          <p:cNvPicPr>
            <a:picLocks noChangeAspect="1"/>
          </p:cNvPicPr>
          <p:nvPr/>
        </p:nvPicPr>
        <p:blipFill>
          <a:blip r:embed="rId3"/>
          <a:srcRect l="36320" r="14292"/>
          <a:stretch>
            <a:fillRect/>
          </a:stretch>
        </p:blipFill>
        <p:spPr>
          <a:xfrm>
            <a:off x="6096000" y="1"/>
            <a:ext cx="6102825" cy="6858000"/>
          </a:xfrm>
          <a:prstGeom prst="rect">
            <a:avLst/>
          </a:prstGeom>
        </p:spPr>
      </p:pic>
    </p:spTree>
    <p:extLst>
      <p:ext uri="{BB962C8B-B14F-4D97-AF65-F5344CB8AC3E}">
        <p14:creationId xmlns:p14="http://schemas.microsoft.com/office/powerpoint/2010/main" val="240849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721B8A2-8F61-570F-6DBA-24CEF6E2B78F}"/>
              </a:ext>
            </a:extLst>
          </p:cNvPr>
          <p:cNvPicPr>
            <a:picLocks noChangeAspect="1"/>
          </p:cNvPicPr>
          <p:nvPr/>
        </p:nvPicPr>
        <p:blipFill>
          <a:blip r:embed="rId2">
            <a:alphaModFix amt="35000"/>
          </a:blip>
          <a:srcRect t="7529" b="8201"/>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C99EFF4-293F-5C97-47F2-9AF0F6108A80}"/>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graphicFrame>
        <p:nvGraphicFramePr>
          <p:cNvPr id="5" name="Content Placeholder 2">
            <a:extLst>
              <a:ext uri="{FF2B5EF4-FFF2-40B4-BE49-F238E27FC236}">
                <a16:creationId xmlns:a16="http://schemas.microsoft.com/office/drawing/2014/main" id="{79CE35EF-463F-9C39-A562-5800C3A3F7BE}"/>
              </a:ext>
            </a:extLst>
          </p:cNvPr>
          <p:cNvGraphicFramePr>
            <a:graphicFrameLocks noGrp="1"/>
          </p:cNvGraphicFramePr>
          <p:nvPr>
            <p:ph idx="1"/>
            <p:extLst>
              <p:ext uri="{D42A27DB-BD31-4B8C-83A1-F6EECF244321}">
                <p14:modId xmlns:p14="http://schemas.microsoft.com/office/powerpoint/2010/main" val="710419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633228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10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ert House | Fallout Wiki | Fandom">
            <a:extLst>
              <a:ext uri="{FF2B5EF4-FFF2-40B4-BE49-F238E27FC236}">
                <a16:creationId xmlns:a16="http://schemas.microsoft.com/office/drawing/2014/main" id="{6ACF03CF-1CAD-A922-E016-53EFFE6884F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6200" b="3800"/>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99EFF4-293F-5C97-47F2-9AF0F6108A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Conclusion</a:t>
            </a:r>
          </a:p>
        </p:txBody>
      </p:sp>
      <p:sp>
        <p:nvSpPr>
          <p:cNvPr id="4" name="Content Placeholder 3">
            <a:extLst>
              <a:ext uri="{FF2B5EF4-FFF2-40B4-BE49-F238E27FC236}">
                <a16:creationId xmlns:a16="http://schemas.microsoft.com/office/drawing/2014/main" id="{8C569167-5F17-70BE-6B16-1A2CCC4ECFB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The House Always Wins</a:t>
            </a:r>
          </a:p>
        </p:txBody>
      </p:sp>
    </p:spTree>
    <p:extLst>
      <p:ext uri="{BB962C8B-B14F-4D97-AF65-F5344CB8AC3E}">
        <p14:creationId xmlns:p14="http://schemas.microsoft.com/office/powerpoint/2010/main" val="10378604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1A8ED-47EC-F443-558E-12D5A98BCE0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How it Works</a:t>
            </a:r>
          </a:p>
        </p:txBody>
      </p:sp>
      <p:graphicFrame>
        <p:nvGraphicFramePr>
          <p:cNvPr id="5" name="Content Placeholder 2">
            <a:extLst>
              <a:ext uri="{FF2B5EF4-FFF2-40B4-BE49-F238E27FC236}">
                <a16:creationId xmlns:a16="http://schemas.microsoft.com/office/drawing/2014/main" id="{39AA360E-A322-D91B-E30D-DA7A0BDB665C}"/>
              </a:ext>
            </a:extLst>
          </p:cNvPr>
          <p:cNvGraphicFramePr>
            <a:graphicFrameLocks noGrp="1"/>
          </p:cNvGraphicFramePr>
          <p:nvPr>
            <p:ph idx="1"/>
            <p:extLst>
              <p:ext uri="{D42A27DB-BD31-4B8C-83A1-F6EECF244321}">
                <p14:modId xmlns:p14="http://schemas.microsoft.com/office/powerpoint/2010/main" val="391955165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urple circle with a white cube and a question mark&#10;&#10;Description automatically generated">
            <a:extLst>
              <a:ext uri="{FF2B5EF4-FFF2-40B4-BE49-F238E27FC236}">
                <a16:creationId xmlns:a16="http://schemas.microsoft.com/office/drawing/2014/main" id="{B41993D1-7132-4ADA-60B3-A91560EE10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0937" y="2441415"/>
            <a:ext cx="1517305" cy="1568450"/>
          </a:xfrm>
          <a:prstGeom prst="rect">
            <a:avLst/>
          </a:prstGeom>
        </p:spPr>
      </p:pic>
      <p:pic>
        <p:nvPicPr>
          <p:cNvPr id="8" name="Picture 7" descr="A blue circle with a white line on a computer screen&#10;&#10;Description automatically generated">
            <a:extLst>
              <a:ext uri="{FF2B5EF4-FFF2-40B4-BE49-F238E27FC236}">
                <a16:creationId xmlns:a16="http://schemas.microsoft.com/office/drawing/2014/main" id="{DCC37638-F6F3-49E9-1DB9-D58B30472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392" y="2614698"/>
            <a:ext cx="1420380" cy="1395167"/>
          </a:xfrm>
          <a:prstGeom prst="rect">
            <a:avLst/>
          </a:prstGeom>
        </p:spPr>
      </p:pic>
      <p:pic>
        <p:nvPicPr>
          <p:cNvPr id="12" name="Picture 11" descr="A green circle with a check mark&#10;&#10;Description automatically generated">
            <a:extLst>
              <a:ext uri="{FF2B5EF4-FFF2-40B4-BE49-F238E27FC236}">
                <a16:creationId xmlns:a16="http://schemas.microsoft.com/office/drawing/2014/main" id="{188811DB-A05A-AF60-E0C9-DDEA8E7AF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6063" y="2614698"/>
            <a:ext cx="1476756" cy="1395167"/>
          </a:xfrm>
          <a:prstGeom prst="rect">
            <a:avLst/>
          </a:prstGeom>
        </p:spPr>
      </p:pic>
      <p:pic>
        <p:nvPicPr>
          <p:cNvPr id="16" name="Picture 15" descr="A green circle with white and white symbol&#10;&#10;Description automatically generated">
            <a:extLst>
              <a:ext uri="{FF2B5EF4-FFF2-40B4-BE49-F238E27FC236}">
                <a16:creationId xmlns:a16="http://schemas.microsoft.com/office/drawing/2014/main" id="{DFBE878B-A759-F08C-6321-1CE2580608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6834" y="2583704"/>
            <a:ext cx="1590088" cy="1426161"/>
          </a:xfrm>
          <a:prstGeom prst="rect">
            <a:avLst/>
          </a:prstGeom>
        </p:spPr>
      </p:pic>
    </p:spTree>
    <p:extLst>
      <p:ext uri="{BB962C8B-B14F-4D97-AF65-F5344CB8AC3E}">
        <p14:creationId xmlns:p14="http://schemas.microsoft.com/office/powerpoint/2010/main" val="310168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7" name="Rectangle 110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CD231-D8D4-1F90-D85D-610518F622E3}"/>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110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6A2345-7D17-B8D4-D239-AAF3426AEE42}"/>
              </a:ext>
            </a:extLst>
          </p:cNvPr>
          <p:cNvSpPr>
            <a:spLocks noGrp="1"/>
          </p:cNvSpPr>
          <p:nvPr>
            <p:ph idx="1"/>
          </p:nvPr>
        </p:nvSpPr>
        <p:spPr>
          <a:xfrm>
            <a:off x="630936" y="2660904"/>
            <a:ext cx="4818888" cy="3547872"/>
          </a:xfrm>
        </p:spPr>
        <p:txBody>
          <a:bodyPr anchor="t">
            <a:normAutofit/>
          </a:bodyPr>
          <a:lstStyle/>
          <a:p>
            <a:r>
              <a:rPr lang="en-US" sz="2200"/>
              <a:t>To estimate the value of </a:t>
            </a:r>
            <a:r>
              <a:rPr lang="el-GR" sz="2200"/>
              <a:t>π</a:t>
            </a:r>
            <a:r>
              <a:rPr lang="en-US" sz="2200"/>
              <a:t>, we randomly place points within a 2x2 square:</a:t>
            </a:r>
          </a:p>
          <a:p>
            <a:pPr lvl="1"/>
            <a:r>
              <a:rPr lang="en-US" sz="2200"/>
              <a:t>The ratio of points in the inscribed circle (with radius 1) versus total points is approximately </a:t>
            </a:r>
            <a:r>
              <a:rPr lang="el-GR" sz="2200"/>
              <a:t>π</a:t>
            </a:r>
            <a:r>
              <a:rPr lang="en-US" sz="2200"/>
              <a:t>/4.</a:t>
            </a:r>
          </a:p>
          <a:p>
            <a:pPr lvl="1"/>
            <a:r>
              <a:rPr lang="en-US" sz="2200"/>
              <a:t>The more points we sample, the closer the approximation (Law of Large Numbers).</a:t>
            </a:r>
          </a:p>
        </p:txBody>
      </p:sp>
      <p:pic>
        <p:nvPicPr>
          <p:cNvPr id="1026" name="Picture 2" descr="Monte Carlo Estimation of π — Ray 2.50.1">
            <a:extLst>
              <a:ext uri="{FF2B5EF4-FFF2-40B4-BE49-F238E27FC236}">
                <a16:creationId xmlns:a16="http://schemas.microsoft.com/office/drawing/2014/main" id="{86117E9A-4494-BD1B-4FDA-0AD727D19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05" r="11535"/>
          <a:stretch>
            <a:fillRect/>
          </a:stretch>
        </p:blipFill>
        <p:spPr bwMode="auto">
          <a:xfrm>
            <a:off x="6099048" y="701698"/>
            <a:ext cx="5458968" cy="545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8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7" name="Rectangle 206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Yes Man | Fallout Wiki | Fandom">
            <a:extLst>
              <a:ext uri="{FF2B5EF4-FFF2-40B4-BE49-F238E27FC236}">
                <a16:creationId xmlns:a16="http://schemas.microsoft.com/office/drawing/2014/main" id="{1DD34824-DEF9-5478-DF6A-EC3EBB0C27D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2434" r="-1" b="9148"/>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6AE4D1-114C-1299-2783-2B10F0611D0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Monte Carlo in Reinforcement Learning</a:t>
            </a:r>
          </a:p>
        </p:txBody>
      </p:sp>
      <p:sp>
        <p:nvSpPr>
          <p:cNvPr id="206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4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39E7-45D1-A289-D729-33273AEF8544}"/>
              </a:ext>
            </a:extLst>
          </p:cNvPr>
          <p:cNvSpPr>
            <a:spLocks noGrp="1"/>
          </p:cNvSpPr>
          <p:nvPr>
            <p:ph type="title"/>
          </p:nvPr>
        </p:nvSpPr>
        <p:spPr/>
        <p:txBody>
          <a:bodyPr/>
          <a:lstStyle/>
          <a:p>
            <a:r>
              <a:rPr lang="en-US"/>
              <a:t>Key Terms to know</a:t>
            </a:r>
          </a:p>
        </p:txBody>
      </p:sp>
      <p:graphicFrame>
        <p:nvGraphicFramePr>
          <p:cNvPr id="5" name="Content Placeholder 2">
            <a:extLst>
              <a:ext uri="{FF2B5EF4-FFF2-40B4-BE49-F238E27FC236}">
                <a16:creationId xmlns:a16="http://schemas.microsoft.com/office/drawing/2014/main" id="{26D6A427-7A44-26D7-235B-1007CE1BDEF6}"/>
              </a:ext>
            </a:extLst>
          </p:cNvPr>
          <p:cNvGraphicFramePr>
            <a:graphicFrameLocks noGrp="1"/>
          </p:cNvGraphicFramePr>
          <p:nvPr>
            <p:ph idx="1"/>
            <p:extLst>
              <p:ext uri="{D42A27DB-BD31-4B8C-83A1-F6EECF244321}">
                <p14:modId xmlns:p14="http://schemas.microsoft.com/office/powerpoint/2010/main" val="997668262"/>
              </p:ext>
            </p:extLst>
          </p:nvPr>
        </p:nvGraphicFramePr>
        <p:xfrm>
          <a:off x="838199" y="1825625"/>
          <a:ext cx="1113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25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8EF6B-ACEB-1B8C-5062-19A74F6E5CA8}"/>
              </a:ext>
            </a:extLst>
          </p:cNvPr>
          <p:cNvSpPr>
            <a:spLocks noGrp="1"/>
          </p:cNvSpPr>
          <p:nvPr>
            <p:ph type="title"/>
          </p:nvPr>
        </p:nvSpPr>
        <p:spPr>
          <a:xfrm>
            <a:off x="838201" y="365125"/>
            <a:ext cx="5251316" cy="1807305"/>
          </a:xfrm>
        </p:spPr>
        <p:txBody>
          <a:bodyPr>
            <a:normAutofit/>
          </a:bodyPr>
          <a:lstStyle/>
          <a:p>
            <a:r>
              <a:rPr lang="en-US" sz="4100"/>
              <a:t>Monte Carlo in Reinforcement Learning</a:t>
            </a:r>
          </a:p>
        </p:txBody>
      </p:sp>
      <p:sp>
        <p:nvSpPr>
          <p:cNvPr id="3" name="Content Placeholder 2">
            <a:extLst>
              <a:ext uri="{FF2B5EF4-FFF2-40B4-BE49-F238E27FC236}">
                <a16:creationId xmlns:a16="http://schemas.microsoft.com/office/drawing/2014/main" id="{68F4FA1A-BD30-2453-D7AA-0191E0B27B94}"/>
              </a:ext>
            </a:extLst>
          </p:cNvPr>
          <p:cNvSpPr>
            <a:spLocks noGrp="1"/>
          </p:cNvSpPr>
          <p:nvPr>
            <p:ph idx="1"/>
          </p:nvPr>
        </p:nvSpPr>
        <p:spPr>
          <a:xfrm>
            <a:off x="838200" y="2333297"/>
            <a:ext cx="4619621" cy="3843666"/>
          </a:xfrm>
        </p:spPr>
        <p:txBody>
          <a:bodyPr>
            <a:normAutofit/>
          </a:bodyPr>
          <a:lstStyle/>
          <a:p>
            <a:r>
              <a:rPr lang="en-US" sz="1400" b="1" i="0" u="none" strike="noStrike">
                <a:effectLst/>
              </a:rPr>
              <a:t>Monte Carlo methods</a:t>
            </a:r>
            <a:r>
              <a:rPr lang="en-US" sz="1400" b="0" i="0" u="none" strike="noStrike">
                <a:effectLst/>
              </a:rPr>
              <a:t> estimate how good a state or action is by </a:t>
            </a:r>
            <a:r>
              <a:rPr lang="en-US" sz="1400" b="1" i="0" u="none" strike="noStrike">
                <a:effectLst/>
              </a:rPr>
              <a:t>averaging the actual rewards</a:t>
            </a:r>
            <a:r>
              <a:rPr lang="en-US" sz="1400" b="0" i="0" u="none" strike="noStrike">
                <a:effectLst/>
              </a:rPr>
              <a:t> an agent receives over </a:t>
            </a:r>
            <a:r>
              <a:rPr lang="en-US" sz="1400" b="1" i="0" u="none" strike="noStrike">
                <a:effectLst/>
              </a:rPr>
              <a:t>many complete episodes</a:t>
            </a:r>
            <a:r>
              <a:rPr lang="en-US" sz="1400" b="0" i="0" u="none" strike="noStrike">
                <a:effectLst/>
              </a:rPr>
              <a:t>.</a:t>
            </a:r>
          </a:p>
          <a:p>
            <a:r>
              <a:rPr lang="en-US" sz="1400" b="1" i="0" u="none" strike="noStrike">
                <a:effectLst/>
              </a:rPr>
              <a:t>Example:</a:t>
            </a:r>
            <a:r>
              <a:rPr lang="en-US" sz="1400" b="0" i="0" u="none" strike="noStrike">
                <a:effectLst/>
              </a:rPr>
              <a:t> In chess, one episode is one full game. If we track how much material we win in each game and then average those results, we get an estimate of how good certain positions or moves are.</a:t>
            </a:r>
          </a:p>
          <a:p>
            <a:r>
              <a:rPr lang="en-US" sz="1400" b="0" i="0" u="none" strike="noStrike">
                <a:effectLst/>
              </a:rPr>
              <a:t>Monte Carlo is useful when we </a:t>
            </a:r>
            <a:r>
              <a:rPr lang="en-US" sz="1400" b="1" i="0" u="none" strike="noStrike">
                <a:effectLst/>
              </a:rPr>
              <a:t>don’t know how the environment works internally</a:t>
            </a:r>
            <a:r>
              <a:rPr lang="en-US" sz="1400" b="0" i="0" u="none" strike="noStrike">
                <a:effectLst/>
              </a:rPr>
              <a:t> — the agent learns </a:t>
            </a:r>
            <a:r>
              <a:rPr lang="en-US" sz="1400" b="1" i="0" u="none" strike="noStrike">
                <a:effectLst/>
              </a:rPr>
              <a:t>only from experience</a:t>
            </a:r>
            <a:r>
              <a:rPr lang="en-US" sz="1400" b="0" i="0" u="none" strike="noStrike">
                <a:effectLst/>
              </a:rPr>
              <a:t>.</a:t>
            </a:r>
          </a:p>
          <a:p>
            <a:r>
              <a:rPr lang="en-US" sz="1400" b="0" i="0" u="none" strike="noStrike">
                <a:effectLst/>
              </a:rPr>
              <a:t>For each </a:t>
            </a:r>
            <a:r>
              <a:rPr lang="en-US" sz="1400" b="1" i="0" u="none" strike="noStrike">
                <a:effectLst/>
              </a:rPr>
              <a:t>state</a:t>
            </a:r>
            <a:r>
              <a:rPr lang="en-US" sz="1400" b="0" i="0" u="none" strike="noStrike">
                <a:effectLst/>
              </a:rPr>
              <a:t> (or </a:t>
            </a:r>
            <a:r>
              <a:rPr lang="en-US" sz="1400" b="1" i="0" u="none" strike="noStrike">
                <a:effectLst/>
              </a:rPr>
              <a:t>state–action</a:t>
            </a:r>
            <a:r>
              <a:rPr lang="en-US" sz="1400" b="0" i="0" u="none" strike="noStrike">
                <a:effectLst/>
              </a:rPr>
              <a:t> pair), we estimate its value by </a:t>
            </a:r>
            <a:r>
              <a:rPr lang="en-US" sz="1400" b="1" i="0" u="none" strike="noStrike">
                <a:effectLst/>
              </a:rPr>
              <a:t>averaging the returns</a:t>
            </a:r>
            <a:r>
              <a:rPr lang="en-US" sz="1400" b="0" i="0" u="none" strike="noStrike">
                <a:effectLst/>
              </a:rPr>
              <a:t> received after visiting that state across all episodes.</a:t>
            </a:r>
          </a:p>
        </p:txBody>
      </p:sp>
      <p:pic>
        <p:nvPicPr>
          <p:cNvPr id="38" name="Picture 37" descr="Checkmate in a chess game">
            <a:extLst>
              <a:ext uri="{FF2B5EF4-FFF2-40B4-BE49-F238E27FC236}">
                <a16:creationId xmlns:a16="http://schemas.microsoft.com/office/drawing/2014/main" id="{71AB518F-9A00-98AF-7B3E-371FC737124F}"/>
              </a:ext>
            </a:extLst>
          </p:cNvPr>
          <p:cNvPicPr>
            <a:picLocks noChangeAspect="1"/>
          </p:cNvPicPr>
          <p:nvPr/>
        </p:nvPicPr>
        <p:blipFill>
          <a:blip r:embed="rId2"/>
          <a:srcRect l="15812" r="18327" b="2"/>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43403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26CD-C145-B8C6-2554-D36173940214}"/>
              </a:ext>
            </a:extLst>
          </p:cNvPr>
          <p:cNvSpPr>
            <a:spLocks noGrp="1"/>
          </p:cNvSpPr>
          <p:nvPr>
            <p:ph type="title"/>
          </p:nvPr>
        </p:nvSpPr>
        <p:spPr>
          <a:xfrm>
            <a:off x="838200" y="365125"/>
            <a:ext cx="10515600" cy="1325563"/>
          </a:xfrm>
        </p:spPr>
        <p:txBody>
          <a:bodyPr>
            <a:normAutofit/>
          </a:bodyPr>
          <a:lstStyle/>
          <a:p>
            <a:r>
              <a:rPr lang="en-US" sz="5400"/>
              <a:t>Pros and Cons</a:t>
            </a:r>
          </a:p>
        </p:txBody>
      </p:sp>
      <p:graphicFrame>
        <p:nvGraphicFramePr>
          <p:cNvPr id="10" name="Content Placeholder 2">
            <a:extLst>
              <a:ext uri="{FF2B5EF4-FFF2-40B4-BE49-F238E27FC236}">
                <a16:creationId xmlns:a16="http://schemas.microsoft.com/office/drawing/2014/main" id="{ABB81B91-43AC-9353-760F-C62607C21749}"/>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11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5621-0E37-5C23-0C41-F42A7E3A4483}"/>
              </a:ext>
            </a:extLst>
          </p:cNvPr>
          <p:cNvSpPr>
            <a:spLocks noGrp="1"/>
          </p:cNvSpPr>
          <p:nvPr>
            <p:ph type="title"/>
          </p:nvPr>
        </p:nvSpPr>
        <p:spPr/>
        <p:txBody>
          <a:bodyPr/>
          <a:lstStyle/>
          <a:p>
            <a:r>
              <a:rPr lang="en-US"/>
              <a:t>The Math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879789-5FD4-5155-1881-3BFA348AA006}"/>
                  </a:ext>
                </a:extLst>
              </p:cNvPr>
              <p:cNvSpPr>
                <a:spLocks noGrp="1"/>
              </p:cNvSpPr>
              <p:nvPr>
                <p:ph idx="1"/>
              </p:nvPr>
            </p:nvSpPr>
            <p:spPr/>
            <p:txBody>
              <a:bodyPr>
                <a:noAutofit/>
              </a:bodyPr>
              <a:lstStyle/>
              <a:p>
                <a:r>
                  <a:rPr lang="en-US" sz="1900"/>
                  <a:t>States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𝑆</m:t>
                        </m:r>
                      </m:e>
                      <m:sub>
                        <m:r>
                          <a:rPr lang="ar-AE" sz="1900" i="1">
                            <a:latin typeface="Cambria Math" panose="02040503050406030204" pitchFamily="18" charset="0"/>
                          </a:rPr>
                          <m:t>𝑡</m:t>
                        </m:r>
                      </m:sub>
                    </m:sSub>
                  </m:oMath>
                </a14:m>
                <a:r>
                  <a:rPr lang="ar-AE" sz="1900"/>
                  <a:t>, </a:t>
                </a:r>
                <a:r>
                  <a:rPr lang="en-US" sz="1900"/>
                  <a:t>actions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𝐴</m:t>
                        </m:r>
                      </m:e>
                      <m:sub>
                        <m:r>
                          <a:rPr lang="ar-AE" sz="1900" i="1">
                            <a:latin typeface="Cambria Math" panose="02040503050406030204" pitchFamily="18" charset="0"/>
                          </a:rPr>
                          <m:t>𝑡</m:t>
                        </m:r>
                      </m:sub>
                    </m:sSub>
                  </m:oMath>
                </a14:m>
                <a:r>
                  <a:rPr lang="ar-AE" sz="1900"/>
                  <a:t>, </a:t>
                </a:r>
                <a:r>
                  <a:rPr lang="en-US" sz="1900"/>
                  <a:t>rewards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𝑅</m:t>
                        </m:r>
                      </m:e>
                      <m:sub>
                        <m:r>
                          <a:rPr lang="ar-AE" sz="1900" i="1">
                            <a:latin typeface="Cambria Math" panose="02040503050406030204" pitchFamily="18" charset="0"/>
                          </a:rPr>
                          <m:t>𝑡</m:t>
                        </m:r>
                        <m:r>
                          <a:rPr lang="ar-AE" sz="1900">
                            <a:latin typeface="Cambria Math" panose="02040503050406030204" pitchFamily="18" charset="0"/>
                          </a:rPr>
                          <m:t>+1</m:t>
                        </m:r>
                      </m:sub>
                    </m:sSub>
                  </m:oMath>
                </a14:m>
                <a:r>
                  <a:rPr lang="ar-AE" sz="1900"/>
                  <a:t>, </a:t>
                </a:r>
                <a:r>
                  <a:rPr lang="en-US" sz="1900"/>
                  <a:t>discount </a:t>
                </a:r>
                <a14:m>
                  <m:oMath xmlns:m="http://schemas.openxmlformats.org/officeDocument/2006/math">
                    <m:r>
                      <a:rPr lang="en-US" sz="1900" i="1">
                        <a:latin typeface="Cambria Math" panose="02040503050406030204" pitchFamily="18" charset="0"/>
                      </a:rPr>
                      <m:t>𝛾</m:t>
                    </m:r>
                    <m:r>
                      <a:rPr lang="en-US" sz="1900">
                        <a:latin typeface="Cambria Math" panose="02040503050406030204" pitchFamily="18" charset="0"/>
                      </a:rPr>
                      <m:t>∈</m:t>
                    </m:r>
                    <m:d>
                      <m:dPr>
                        <m:begChr m:val="["/>
                        <m:endChr m:val="]"/>
                        <m:sepChr m:val=","/>
                        <m:ctrlPr>
                          <a:rPr lang="ar-AE" sz="1900" i="1">
                            <a:latin typeface="Cambria Math" panose="02040503050406030204" pitchFamily="18" charset="0"/>
                          </a:rPr>
                        </m:ctrlPr>
                      </m:dPr>
                      <m:e>
                        <m:r>
                          <a:rPr lang="ar-AE" sz="1900">
                            <a:latin typeface="Cambria Math" panose="02040503050406030204" pitchFamily="18" charset="0"/>
                          </a:rPr>
                          <m:t>0</m:t>
                        </m:r>
                      </m:e>
                      <m:e>
                        <m:r>
                          <a:rPr lang="ar-AE" sz="1900">
                            <a:latin typeface="Cambria Math" panose="02040503050406030204" pitchFamily="18" charset="0"/>
                          </a:rPr>
                          <m:t>1</m:t>
                        </m:r>
                      </m:e>
                    </m:d>
                  </m:oMath>
                </a14:m>
                <a:r>
                  <a:rPr lang="ar-AE" sz="1900"/>
                  <a:t>.</a:t>
                </a:r>
              </a:p>
              <a:p>
                <a:r>
                  <a:rPr lang="en-US" sz="1900" b="1"/>
                  <a:t>Return from time </a:t>
                </a:r>
                <a14:m>
                  <m:oMath xmlns:m="http://schemas.openxmlformats.org/officeDocument/2006/math">
                    <m:r>
                      <a:rPr lang="en-US" sz="1900" i="1">
                        <a:latin typeface="Cambria Math" panose="02040503050406030204" pitchFamily="18" charset="0"/>
                      </a:rPr>
                      <m:t>𝑡</m:t>
                    </m:r>
                  </m:oMath>
                </a14:m>
                <a:r>
                  <a:rPr lang="en-US" sz="1900" b="1"/>
                  <a:t>: </a:t>
                </a:r>
                <a:r>
                  <a:rPr lang="en-US" sz="1900"/>
                  <a:t>(episodic, ends at terminal time T)</a:t>
                </a:r>
              </a:p>
              <a:p>
                <a:pPr marL="0" indent="0">
                  <a:buNone/>
                </a:pPr>
                <a14:m>
                  <m:oMathPara xmlns:m="http://schemas.openxmlformats.org/officeDocument/2006/math">
                    <m:oMathParaPr>
                      <m:jc m:val="centerGroup"/>
                    </m:oMathParaPr>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𝐺</m:t>
                          </m:r>
                        </m:e>
                        <m:sub>
                          <m:r>
                            <a:rPr lang="ar-AE" sz="1900" i="1">
                              <a:latin typeface="Cambria Math" panose="02040503050406030204" pitchFamily="18" charset="0"/>
                            </a:rPr>
                            <m:t>𝑡</m:t>
                          </m:r>
                        </m:sub>
                      </m:sSub>
                      <m:r>
                        <m:rPr>
                          <m:nor/>
                        </m:rPr>
                        <a:rPr lang="ar-AE" sz="1900" i="1"/>
                        <m:t>  </m:t>
                      </m:r>
                      <m:r>
                        <a:rPr lang="ar-AE" sz="1900">
                          <a:latin typeface="Cambria Math" panose="02040503050406030204" pitchFamily="18" charset="0"/>
                        </a:rPr>
                        <m:t>≜</m:t>
                      </m:r>
                      <m:r>
                        <m:rPr>
                          <m:nor/>
                        </m:rPr>
                        <a:rPr lang="ar-AE" sz="1900" i="1"/>
                        <m:t>  </m:t>
                      </m:r>
                      <m:nary>
                        <m:naryPr>
                          <m:chr m:val="∑"/>
                          <m:grow m:val="on"/>
                          <m:ctrlPr>
                            <a:rPr lang="ar-AE" sz="1900" i="1">
                              <a:latin typeface="Cambria Math" panose="02040503050406030204" pitchFamily="18" charset="0"/>
                            </a:rPr>
                          </m:ctrlPr>
                        </m:naryPr>
                        <m:sub>
                          <m:r>
                            <a:rPr lang="ar-AE" sz="1900" i="1">
                              <a:latin typeface="Cambria Math" panose="02040503050406030204" pitchFamily="18" charset="0"/>
                            </a:rPr>
                            <m:t>𝑘</m:t>
                          </m:r>
                          <m:r>
                            <a:rPr lang="ar-AE" sz="1900">
                              <a:latin typeface="Cambria Math" panose="02040503050406030204" pitchFamily="18" charset="0"/>
                            </a:rPr>
                            <m:t>=0</m:t>
                          </m:r>
                        </m:sub>
                        <m:sup>
                          <m:r>
                            <a:rPr lang="ar-AE" sz="1900" i="1">
                              <a:latin typeface="Cambria Math" panose="02040503050406030204" pitchFamily="18" charset="0"/>
                            </a:rPr>
                            <m:t>𝑇</m:t>
                          </m:r>
                          <m:r>
                            <a:rPr lang="ar-AE" sz="1900">
                              <a:latin typeface="Cambria Math" panose="02040503050406030204" pitchFamily="18" charset="0"/>
                            </a:rPr>
                            <m:t>−</m:t>
                          </m:r>
                          <m:r>
                            <a:rPr lang="ar-AE" sz="1900" i="1">
                              <a:latin typeface="Cambria Math" panose="02040503050406030204" pitchFamily="18" charset="0"/>
                            </a:rPr>
                            <m:t>𝑡</m:t>
                          </m:r>
                          <m:r>
                            <a:rPr lang="ar-AE" sz="1900">
                              <a:latin typeface="Cambria Math" panose="02040503050406030204" pitchFamily="18" charset="0"/>
                            </a:rPr>
                            <m:t>−1</m:t>
                          </m:r>
                        </m:sup>
                        <m:e>
                          <m:sSup>
                            <m:sSupPr>
                              <m:ctrlPr>
                                <a:rPr lang="ar-AE" sz="1900" i="1">
                                  <a:latin typeface="Cambria Math" panose="02040503050406030204" pitchFamily="18" charset="0"/>
                                </a:rPr>
                              </m:ctrlPr>
                            </m:sSupPr>
                            <m:e>
                              <m:r>
                                <a:rPr lang="ar-AE" sz="1900" i="1">
                                  <a:latin typeface="Cambria Math" panose="02040503050406030204" pitchFamily="18" charset="0"/>
                                </a:rPr>
                                <m:t>𝛾</m:t>
                              </m:r>
                            </m:e>
                            <m:sup>
                              <m:r>
                                <a:rPr lang="ar-AE" sz="1900" i="1">
                                  <a:latin typeface="Cambria Math" panose="02040503050406030204" pitchFamily="18" charset="0"/>
                                </a:rPr>
                                <m:t>𝑘</m:t>
                              </m:r>
                            </m:sup>
                          </m:sSup>
                        </m:e>
                      </m:nary>
                      <m:r>
                        <m:rPr>
                          <m:nor/>
                        </m:rPr>
                        <a:rPr lang="ar-AE" sz="1900" i="1"/>
                        <m:t> </m:t>
                      </m:r>
                      <m:sSub>
                        <m:sSubPr>
                          <m:ctrlPr>
                            <a:rPr lang="ar-AE" sz="1900" i="1">
                              <a:latin typeface="Cambria Math" panose="02040503050406030204" pitchFamily="18" charset="0"/>
                            </a:rPr>
                          </m:ctrlPr>
                        </m:sSubPr>
                        <m:e>
                          <m:r>
                            <a:rPr lang="ar-AE" sz="1900" i="1">
                              <a:latin typeface="Cambria Math" panose="02040503050406030204" pitchFamily="18" charset="0"/>
                            </a:rPr>
                            <m:t>𝑅</m:t>
                          </m:r>
                        </m:e>
                        <m:sub>
                          <m:r>
                            <a:rPr lang="ar-AE" sz="1900" i="1">
                              <a:latin typeface="Cambria Math" panose="02040503050406030204" pitchFamily="18" charset="0"/>
                            </a:rPr>
                            <m:t>𝑡</m:t>
                          </m:r>
                          <m:r>
                            <a:rPr lang="ar-AE" sz="1900">
                              <a:latin typeface="Cambria Math" panose="02040503050406030204" pitchFamily="18" charset="0"/>
                            </a:rPr>
                            <m:t>+1+</m:t>
                          </m:r>
                          <m:r>
                            <a:rPr lang="ar-AE" sz="1900" i="1">
                              <a:latin typeface="Cambria Math" panose="02040503050406030204" pitchFamily="18" charset="0"/>
                            </a:rPr>
                            <m:t>𝑘</m:t>
                          </m:r>
                        </m:sub>
                      </m:sSub>
                    </m:oMath>
                  </m:oMathPara>
                </a14:m>
                <a:endParaRPr lang="en-US" sz="1900"/>
              </a:p>
              <a:p>
                <a:r>
                  <a:rPr lang="en-US" sz="1900" b="1"/>
                  <a:t>State value under policy </a:t>
                </a:r>
                <a14:m>
                  <m:oMath xmlns:m="http://schemas.openxmlformats.org/officeDocument/2006/math">
                    <m:r>
                      <a:rPr lang="en-US" sz="1900" i="1">
                        <a:latin typeface="Cambria Math" panose="02040503050406030204" pitchFamily="18" charset="0"/>
                      </a:rPr>
                      <m:t>𝜋</m:t>
                    </m:r>
                  </m:oMath>
                </a14:m>
                <a:r>
                  <a:rPr lang="en-US" sz="1900" b="1"/>
                  <a:t>:</a:t>
                </a:r>
                <a:endParaRPr lang="en-US" sz="1900"/>
              </a:p>
              <a:p>
                <a:pPr marL="0" indent="0">
                  <a:buNone/>
                </a:pPr>
                <a14:m>
                  <m:oMathPara xmlns:m="http://schemas.openxmlformats.org/officeDocument/2006/math">
                    <m:oMathParaPr>
                      <m:jc m:val="centerGroup"/>
                    </m:oMathParaPr>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𝑣</m:t>
                          </m:r>
                        </m:e>
                        <m:sub>
                          <m:r>
                            <a:rPr lang="ar-AE" sz="1900" i="1">
                              <a:latin typeface="Cambria Math" panose="02040503050406030204" pitchFamily="18" charset="0"/>
                            </a:rPr>
                            <m:t>𝜋</m:t>
                          </m:r>
                        </m:sub>
                      </m:sSub>
                      <m:d>
                        <m:dPr>
                          <m:ctrlPr>
                            <a:rPr lang="ar-AE" sz="1900" i="1">
                              <a:latin typeface="Cambria Math" panose="02040503050406030204" pitchFamily="18" charset="0"/>
                            </a:rPr>
                          </m:ctrlPr>
                        </m:dPr>
                        <m:e>
                          <m:r>
                            <a:rPr lang="ar-AE" sz="1900" i="1">
                              <a:latin typeface="Cambria Math" panose="02040503050406030204" pitchFamily="18" charset="0"/>
                            </a:rPr>
                            <m:t>𝑠</m:t>
                          </m:r>
                        </m:e>
                      </m:d>
                      <m:r>
                        <m:rPr>
                          <m:nor/>
                        </m:rPr>
                        <a:rPr lang="ar-AE" sz="1900" i="1"/>
                        <m:t>  </m:t>
                      </m:r>
                      <m:r>
                        <a:rPr lang="ar-AE" sz="1900">
                          <a:latin typeface="Cambria Math" panose="02040503050406030204" pitchFamily="18" charset="0"/>
                        </a:rPr>
                        <m:t>=</m:t>
                      </m:r>
                      <m:r>
                        <m:rPr>
                          <m:nor/>
                        </m:rPr>
                        <a:rPr lang="ar-AE" sz="1900" i="1"/>
                        <m:t>  </m:t>
                      </m:r>
                      <m:sSub>
                        <m:sSubPr>
                          <m:ctrlPr>
                            <a:rPr lang="ar-AE" sz="1900" i="1">
                              <a:latin typeface="Cambria Math" panose="02040503050406030204" pitchFamily="18" charset="0"/>
                            </a:rPr>
                          </m:ctrlPr>
                        </m:sSubPr>
                        <m:e>
                          <m:r>
                            <a:rPr lang="ar-AE" sz="1900">
                              <a:latin typeface="Cambria Math" panose="02040503050406030204" pitchFamily="18" charset="0"/>
                            </a:rPr>
                            <m:t>𝔼</m:t>
                          </m:r>
                        </m:e>
                        <m:sub>
                          <m:r>
                            <a:rPr lang="ar-AE" sz="1900" i="1">
                              <a:latin typeface="Cambria Math" panose="02040503050406030204" pitchFamily="18" charset="0"/>
                            </a:rPr>
                            <m:t>𝜋</m:t>
                          </m:r>
                        </m:sub>
                      </m:sSub>
                      <m:r>
                        <m:rPr>
                          <m:nor/>
                        </m:rPr>
                        <a:rPr lang="ar-AE" sz="1900" i="1"/>
                        <m:t> </m:t>
                      </m:r>
                      <m:d>
                        <m:dPr>
                          <m:begChr m:val="["/>
                          <m:endChr m:val="]"/>
                          <m:ctrlPr>
                            <a:rPr lang="ar-AE" sz="1900" i="1">
                              <a:latin typeface="Cambria Math" panose="02040503050406030204" pitchFamily="18" charset="0"/>
                            </a:rPr>
                          </m:ctrlPr>
                        </m:dPr>
                        <m:e>
                          <m:sSub>
                            <m:sSubPr>
                              <m:ctrlPr>
                                <a:rPr lang="ar-AE" sz="1900" i="1">
                                  <a:latin typeface="Cambria Math" panose="02040503050406030204" pitchFamily="18" charset="0"/>
                                </a:rPr>
                              </m:ctrlPr>
                            </m:sSubPr>
                            <m:e>
                              <m:r>
                                <a:rPr lang="ar-AE" sz="1900" i="1">
                                  <a:latin typeface="Cambria Math" panose="02040503050406030204" pitchFamily="18" charset="0"/>
                                </a:rPr>
                                <m:t>𝐺</m:t>
                              </m:r>
                            </m:e>
                            <m:sub>
                              <m:r>
                                <a:rPr lang="ar-AE" sz="1900" i="1">
                                  <a:latin typeface="Cambria Math" panose="02040503050406030204" pitchFamily="18" charset="0"/>
                                </a:rPr>
                                <m:t>𝑡</m:t>
                              </m:r>
                            </m:sub>
                          </m:sSub>
                          <m:r>
                            <a:rPr lang="ar-AE" sz="1900">
                              <a:latin typeface="Cambria Math" panose="02040503050406030204" pitchFamily="18" charset="0"/>
                            </a:rPr>
                            <m:t>∣</m:t>
                          </m:r>
                          <m:sSub>
                            <m:sSubPr>
                              <m:ctrlPr>
                                <a:rPr lang="ar-AE" sz="1900" i="1">
                                  <a:latin typeface="Cambria Math" panose="02040503050406030204" pitchFamily="18" charset="0"/>
                                </a:rPr>
                              </m:ctrlPr>
                            </m:sSubPr>
                            <m:e>
                              <m:r>
                                <a:rPr lang="ar-AE" sz="1900" i="1">
                                  <a:latin typeface="Cambria Math" panose="02040503050406030204" pitchFamily="18" charset="0"/>
                                </a:rPr>
                                <m:t>𝑆</m:t>
                              </m:r>
                            </m:e>
                            <m:sub>
                              <m:r>
                                <a:rPr lang="ar-AE" sz="1900" i="1">
                                  <a:latin typeface="Cambria Math" panose="02040503050406030204" pitchFamily="18" charset="0"/>
                                </a:rPr>
                                <m:t>𝑡</m:t>
                              </m:r>
                            </m:sub>
                          </m:sSub>
                          <m:r>
                            <a:rPr lang="ar-AE" sz="1900">
                              <a:latin typeface="Cambria Math" panose="02040503050406030204" pitchFamily="18" charset="0"/>
                            </a:rPr>
                            <m:t>=</m:t>
                          </m:r>
                          <m:r>
                            <a:rPr lang="ar-AE" sz="1900" i="1">
                              <a:latin typeface="Cambria Math" panose="02040503050406030204" pitchFamily="18" charset="0"/>
                            </a:rPr>
                            <m:t>𝑠</m:t>
                          </m:r>
                        </m:e>
                      </m:d>
                    </m:oMath>
                  </m:oMathPara>
                </a14:m>
                <a:endParaRPr lang="ar-AE" sz="1900" b="0"/>
              </a:p>
              <a:p>
                <a:r>
                  <a:rPr lang="en-US" sz="1900" b="1"/>
                  <a:t>Action value under policy </a:t>
                </a:r>
                <a14:m>
                  <m:oMath xmlns:m="http://schemas.openxmlformats.org/officeDocument/2006/math">
                    <m:r>
                      <a:rPr lang="en-US" sz="1900" i="1">
                        <a:latin typeface="Cambria Math" panose="02040503050406030204" pitchFamily="18" charset="0"/>
                      </a:rPr>
                      <m:t>𝜋</m:t>
                    </m:r>
                  </m:oMath>
                </a14:m>
                <a:r>
                  <a:rPr lang="en-US" sz="1900" b="1"/>
                  <a:t>:</a:t>
                </a:r>
                <a:endParaRPr lang="en-US" sz="1900"/>
              </a:p>
              <a:p>
                <a:pPr marL="0" indent="0">
                  <a:buNone/>
                </a:pPr>
                <a14:m>
                  <m:oMathPara xmlns:m="http://schemas.openxmlformats.org/officeDocument/2006/math">
                    <m:oMathParaPr>
                      <m:jc m:val="centerGroup"/>
                    </m:oMathParaPr>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𝑞</m:t>
                          </m:r>
                        </m:e>
                        <m:sub>
                          <m:r>
                            <a:rPr lang="ar-AE" sz="1900" i="1">
                              <a:latin typeface="Cambria Math" panose="02040503050406030204" pitchFamily="18" charset="0"/>
                            </a:rPr>
                            <m:t>𝜋</m:t>
                          </m:r>
                        </m:sub>
                      </m:sSub>
                      <m:d>
                        <m:dPr>
                          <m:sepChr m:val=","/>
                          <m:ctrlPr>
                            <a:rPr lang="ar-AE" sz="1900" i="1">
                              <a:latin typeface="Cambria Math" panose="02040503050406030204" pitchFamily="18" charset="0"/>
                            </a:rPr>
                          </m:ctrlPr>
                        </m:dPr>
                        <m:e>
                          <m:r>
                            <a:rPr lang="ar-AE" sz="1900" i="1">
                              <a:latin typeface="Cambria Math" panose="02040503050406030204" pitchFamily="18" charset="0"/>
                            </a:rPr>
                            <m:t>𝑠</m:t>
                          </m:r>
                        </m:e>
                        <m:e>
                          <m:r>
                            <a:rPr lang="ar-AE" sz="1900" i="1">
                              <a:latin typeface="Cambria Math" panose="02040503050406030204" pitchFamily="18" charset="0"/>
                            </a:rPr>
                            <m:t>𝑎</m:t>
                          </m:r>
                        </m:e>
                      </m:d>
                      <m:r>
                        <m:rPr>
                          <m:nor/>
                        </m:rPr>
                        <a:rPr lang="ar-AE" sz="1900" i="1"/>
                        <m:t>  </m:t>
                      </m:r>
                      <m:r>
                        <a:rPr lang="ar-AE" sz="1900">
                          <a:latin typeface="Cambria Math" panose="02040503050406030204" pitchFamily="18" charset="0"/>
                        </a:rPr>
                        <m:t>=</m:t>
                      </m:r>
                      <m:r>
                        <m:rPr>
                          <m:nor/>
                        </m:rPr>
                        <a:rPr lang="ar-AE" sz="1900" i="1"/>
                        <m:t>  </m:t>
                      </m:r>
                      <m:sSub>
                        <m:sSubPr>
                          <m:ctrlPr>
                            <a:rPr lang="ar-AE" sz="1900" i="1">
                              <a:latin typeface="Cambria Math" panose="02040503050406030204" pitchFamily="18" charset="0"/>
                            </a:rPr>
                          </m:ctrlPr>
                        </m:sSubPr>
                        <m:e>
                          <m:r>
                            <a:rPr lang="ar-AE" sz="1900">
                              <a:latin typeface="Cambria Math" panose="02040503050406030204" pitchFamily="18" charset="0"/>
                            </a:rPr>
                            <m:t>𝔼</m:t>
                          </m:r>
                        </m:e>
                        <m:sub>
                          <m:r>
                            <a:rPr lang="ar-AE" sz="1900" i="1">
                              <a:latin typeface="Cambria Math" panose="02040503050406030204" pitchFamily="18" charset="0"/>
                            </a:rPr>
                            <m:t>𝜋</m:t>
                          </m:r>
                        </m:sub>
                      </m:sSub>
                      <m:r>
                        <m:rPr>
                          <m:nor/>
                        </m:rPr>
                        <a:rPr lang="ar-AE" sz="1900" i="1"/>
                        <m:t> </m:t>
                      </m:r>
                      <m:d>
                        <m:dPr>
                          <m:begChr m:val="["/>
                          <m:endChr m:val="]"/>
                          <m:ctrlPr>
                            <a:rPr lang="ar-AE" sz="1900" i="1">
                              <a:latin typeface="Cambria Math" panose="02040503050406030204" pitchFamily="18" charset="0"/>
                            </a:rPr>
                          </m:ctrlPr>
                        </m:dPr>
                        <m:e>
                          <m:sSub>
                            <m:sSubPr>
                              <m:ctrlPr>
                                <a:rPr lang="ar-AE" sz="1900" i="1">
                                  <a:latin typeface="Cambria Math" panose="02040503050406030204" pitchFamily="18" charset="0"/>
                                </a:rPr>
                              </m:ctrlPr>
                            </m:sSubPr>
                            <m:e>
                              <m:r>
                                <a:rPr lang="ar-AE" sz="1900" i="1">
                                  <a:latin typeface="Cambria Math" panose="02040503050406030204" pitchFamily="18" charset="0"/>
                                </a:rPr>
                                <m:t>𝐺</m:t>
                              </m:r>
                            </m:e>
                            <m:sub>
                              <m:r>
                                <a:rPr lang="ar-AE" sz="1900" i="1">
                                  <a:latin typeface="Cambria Math" panose="02040503050406030204" pitchFamily="18" charset="0"/>
                                </a:rPr>
                                <m:t>𝑡</m:t>
                              </m:r>
                            </m:sub>
                          </m:sSub>
                          <m:r>
                            <a:rPr lang="ar-AE" sz="1900">
                              <a:latin typeface="Cambria Math" panose="02040503050406030204" pitchFamily="18" charset="0"/>
                            </a:rPr>
                            <m:t>∣</m:t>
                          </m:r>
                          <m:sSub>
                            <m:sSubPr>
                              <m:ctrlPr>
                                <a:rPr lang="ar-AE" sz="1900" i="1">
                                  <a:latin typeface="Cambria Math" panose="02040503050406030204" pitchFamily="18" charset="0"/>
                                </a:rPr>
                              </m:ctrlPr>
                            </m:sSubPr>
                            <m:e>
                              <m:r>
                                <a:rPr lang="ar-AE" sz="1900" i="1">
                                  <a:latin typeface="Cambria Math" panose="02040503050406030204" pitchFamily="18" charset="0"/>
                                </a:rPr>
                                <m:t>𝑆</m:t>
                              </m:r>
                            </m:e>
                            <m:sub>
                              <m:r>
                                <a:rPr lang="ar-AE" sz="1900" i="1">
                                  <a:latin typeface="Cambria Math" panose="02040503050406030204" pitchFamily="18" charset="0"/>
                                </a:rPr>
                                <m:t>𝑡</m:t>
                              </m:r>
                            </m:sub>
                          </m:sSub>
                          <m:r>
                            <a:rPr lang="ar-AE" sz="1900">
                              <a:latin typeface="Cambria Math" panose="02040503050406030204" pitchFamily="18" charset="0"/>
                            </a:rPr>
                            <m:t>=</m:t>
                          </m:r>
                          <m:r>
                            <a:rPr lang="ar-AE" sz="1900" i="1">
                              <a:latin typeface="Cambria Math" panose="02040503050406030204" pitchFamily="18" charset="0"/>
                            </a:rPr>
                            <m:t>𝑠</m:t>
                          </m:r>
                          <m:r>
                            <a:rPr lang="en-US" sz="1900" b="0" i="1" smtClean="0">
                              <a:latin typeface="Cambria Math" panose="02040503050406030204" pitchFamily="18" charset="0"/>
                            </a:rPr>
                            <m:t>,</m:t>
                          </m:r>
                          <m:sSub>
                            <m:sSubPr>
                              <m:ctrlPr>
                                <a:rPr lang="ar-AE" sz="1900" i="1">
                                  <a:latin typeface="Cambria Math" panose="02040503050406030204" pitchFamily="18" charset="0"/>
                                </a:rPr>
                              </m:ctrlPr>
                            </m:sSubPr>
                            <m:e>
                              <m:r>
                                <a:rPr lang="en-US" sz="1900" b="0" i="1" smtClean="0">
                                  <a:latin typeface="Cambria Math" panose="02040503050406030204" pitchFamily="18" charset="0"/>
                                </a:rPr>
                                <m:t> </m:t>
                              </m:r>
                              <m:r>
                                <a:rPr lang="ar-AE" sz="1900" i="1">
                                  <a:latin typeface="Cambria Math" panose="02040503050406030204" pitchFamily="18" charset="0"/>
                                </a:rPr>
                                <m:t>𝐴</m:t>
                              </m:r>
                            </m:e>
                            <m:sub>
                              <m:r>
                                <a:rPr lang="ar-AE" sz="1900" i="1">
                                  <a:latin typeface="Cambria Math" panose="02040503050406030204" pitchFamily="18" charset="0"/>
                                </a:rPr>
                                <m:t>𝑡</m:t>
                              </m:r>
                            </m:sub>
                          </m:sSub>
                          <m:r>
                            <a:rPr lang="ar-AE" sz="1900">
                              <a:latin typeface="Cambria Math" panose="02040503050406030204" pitchFamily="18" charset="0"/>
                            </a:rPr>
                            <m:t>=</m:t>
                          </m:r>
                          <m:r>
                            <a:rPr lang="ar-AE" sz="1900" i="1">
                              <a:latin typeface="Cambria Math" panose="02040503050406030204" pitchFamily="18" charset="0"/>
                            </a:rPr>
                            <m:t>𝑎</m:t>
                          </m:r>
                        </m:e>
                      </m:d>
                    </m:oMath>
                  </m:oMathPara>
                </a14:m>
                <a:endParaRPr lang="ar-AE" sz="1900" b="0"/>
              </a:p>
              <a:p>
                <a:r>
                  <a:rPr lang="en-US" sz="1900"/>
                  <a:t>For each state </a:t>
                </a:r>
                <a14:m>
                  <m:oMath xmlns:m="http://schemas.openxmlformats.org/officeDocument/2006/math">
                    <m:r>
                      <a:rPr lang="en-US" sz="1900" i="1">
                        <a:latin typeface="Cambria Math" panose="02040503050406030204" pitchFamily="18" charset="0"/>
                      </a:rPr>
                      <m:t>𝑠</m:t>
                    </m:r>
                  </m:oMath>
                </a14:m>
                <a:r>
                  <a:rPr lang="en-US" sz="1900"/>
                  <a:t>, find its </a:t>
                </a:r>
                <a:r>
                  <a:rPr lang="en-US" sz="1900" b="1"/>
                  <a:t>first</a:t>
                </a:r>
                <a:r>
                  <a:rPr lang="en-US" sz="1900"/>
                  <a:t> visit time </a:t>
                </a:r>
                <a14:m>
                  <m:oMath xmlns:m="http://schemas.openxmlformats.org/officeDocument/2006/math">
                    <m:r>
                      <a:rPr lang="en-US" sz="1900" i="1">
                        <a:latin typeface="Cambria Math" panose="02040503050406030204" pitchFamily="18" charset="0"/>
                      </a:rPr>
                      <m:t>𝑡</m:t>
                    </m:r>
                  </m:oMath>
                </a14:m>
                <a:r>
                  <a:rPr lang="en-US" sz="1900"/>
                  <a:t> in the episode and compute the return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𝐺</m:t>
                        </m:r>
                      </m:e>
                      <m:sub>
                        <m:r>
                          <a:rPr lang="ar-AE" sz="1900" i="1">
                            <a:latin typeface="Cambria Math" panose="02040503050406030204" pitchFamily="18" charset="0"/>
                          </a:rPr>
                          <m:t>𝑡</m:t>
                        </m:r>
                      </m:sub>
                    </m:sSub>
                  </m:oMath>
                </a14:m>
                <a:r>
                  <a:rPr lang="en-US" sz="1900"/>
                  <a:t>from that time to termination.</a:t>
                </a:r>
              </a:p>
              <a:p>
                <a:r>
                  <a:rPr lang="en-US" sz="1900"/>
                  <a:t>Average those returns:</a:t>
                </a:r>
              </a:p>
              <a:p>
                <a:pPr marL="0" indent="0">
                  <a:buNone/>
                </a:pPr>
                <a14:m>
                  <m:oMathPara xmlns:m="http://schemas.openxmlformats.org/officeDocument/2006/math">
                    <m:oMathParaPr>
                      <m:jc m:val="centerGroup"/>
                    </m:oMathParaPr>
                    <m:oMath xmlns:m="http://schemas.openxmlformats.org/officeDocument/2006/math">
                      <m:r>
                        <a:rPr lang="en-US" sz="1900" i="1" smtClean="0">
                          <a:latin typeface="Cambria Math" panose="02040503050406030204" pitchFamily="18" charset="0"/>
                        </a:rPr>
                        <m:t>𝑉</m:t>
                      </m:r>
                      <m:d>
                        <m:dPr>
                          <m:ctrlPr>
                            <a:rPr lang="ar-AE" sz="1900" i="1">
                              <a:latin typeface="Cambria Math" panose="02040503050406030204" pitchFamily="18" charset="0"/>
                            </a:rPr>
                          </m:ctrlPr>
                        </m:dPr>
                        <m:e>
                          <m:r>
                            <a:rPr lang="ar-AE" sz="1900" i="1">
                              <a:latin typeface="Cambria Math" panose="02040503050406030204" pitchFamily="18" charset="0"/>
                            </a:rPr>
                            <m:t>𝑠</m:t>
                          </m:r>
                        </m:e>
                      </m:d>
                      <m:r>
                        <m:rPr>
                          <m:nor/>
                        </m:rPr>
                        <a:rPr lang="ar-AE" sz="1900" i="1"/>
                        <m:t>  </m:t>
                      </m:r>
                      <m:r>
                        <a:rPr lang="ar-AE" sz="1900">
                          <a:latin typeface="Cambria Math" panose="02040503050406030204" pitchFamily="18" charset="0"/>
                        </a:rPr>
                        <m:t>←</m:t>
                      </m:r>
                      <m:r>
                        <m:rPr>
                          <m:nor/>
                        </m:rPr>
                        <a:rPr lang="ar-AE" sz="1900" i="1"/>
                        <m:t>  </m:t>
                      </m:r>
                      <m:f>
                        <m:fPr>
                          <m:ctrlPr>
                            <a:rPr lang="ar-AE" sz="1900" i="1">
                              <a:latin typeface="Cambria Math" panose="02040503050406030204" pitchFamily="18" charset="0"/>
                            </a:rPr>
                          </m:ctrlPr>
                        </m:fPr>
                        <m:num>
                          <m:r>
                            <a:rPr lang="ar-AE" sz="1900">
                              <a:latin typeface="Cambria Math" panose="02040503050406030204" pitchFamily="18" charset="0"/>
                            </a:rPr>
                            <m:t>1</m:t>
                          </m:r>
                        </m:num>
                        <m:den>
                          <m:sSub>
                            <m:sSubPr>
                              <m:ctrlPr>
                                <a:rPr lang="ar-AE" sz="1900" i="1">
                                  <a:latin typeface="Cambria Math" panose="02040503050406030204" pitchFamily="18" charset="0"/>
                                </a:rPr>
                              </m:ctrlPr>
                            </m:sSubPr>
                            <m:e>
                              <m:r>
                                <a:rPr lang="ar-AE" sz="1900" i="1">
                                  <a:latin typeface="Cambria Math" panose="02040503050406030204" pitchFamily="18" charset="0"/>
                                </a:rPr>
                                <m:t>𝑁</m:t>
                              </m:r>
                            </m:e>
                            <m:sub>
                              <m:r>
                                <a:rPr lang="ar-AE" sz="1900" i="1">
                                  <a:latin typeface="Cambria Math" panose="02040503050406030204" pitchFamily="18" charset="0"/>
                                </a:rPr>
                                <m:t>𝑠</m:t>
                              </m:r>
                            </m:sub>
                          </m:sSub>
                        </m:den>
                      </m:f>
                      <m:nary>
                        <m:naryPr>
                          <m:chr m:val="∑"/>
                          <m:grow m:val="on"/>
                          <m:ctrlPr>
                            <a:rPr lang="ar-AE" sz="1900" i="1">
                              <a:latin typeface="Cambria Math" panose="02040503050406030204" pitchFamily="18" charset="0"/>
                            </a:rPr>
                          </m:ctrlPr>
                        </m:naryPr>
                        <m:sub>
                          <m:r>
                            <a:rPr lang="ar-AE" sz="1900" i="1">
                              <a:latin typeface="Cambria Math" panose="02040503050406030204" pitchFamily="18" charset="0"/>
                            </a:rPr>
                            <m:t>𝑖</m:t>
                          </m:r>
                          <m:r>
                            <a:rPr lang="ar-AE" sz="1900">
                              <a:latin typeface="Cambria Math" panose="02040503050406030204" pitchFamily="18" charset="0"/>
                            </a:rPr>
                            <m:t>=1</m:t>
                          </m:r>
                        </m:sub>
                        <m:sup>
                          <m:sSub>
                            <m:sSubPr>
                              <m:ctrlPr>
                                <a:rPr lang="ar-AE" sz="1900" i="1">
                                  <a:latin typeface="Cambria Math" panose="02040503050406030204" pitchFamily="18" charset="0"/>
                                </a:rPr>
                              </m:ctrlPr>
                            </m:sSubPr>
                            <m:e>
                              <m:r>
                                <a:rPr lang="ar-AE" sz="1900" i="1">
                                  <a:latin typeface="Cambria Math" panose="02040503050406030204" pitchFamily="18" charset="0"/>
                                </a:rPr>
                                <m:t>𝑁</m:t>
                              </m:r>
                            </m:e>
                            <m:sub>
                              <m:r>
                                <a:rPr lang="ar-AE" sz="1900" i="1">
                                  <a:latin typeface="Cambria Math" panose="02040503050406030204" pitchFamily="18" charset="0"/>
                                </a:rPr>
                                <m:t>𝑠</m:t>
                              </m:r>
                            </m:sub>
                          </m:sSub>
                        </m:sup>
                        <m:e>
                          <m:sSup>
                            <m:sSupPr>
                              <m:ctrlPr>
                                <a:rPr lang="ar-AE" sz="1900" i="1">
                                  <a:latin typeface="Cambria Math" panose="02040503050406030204" pitchFamily="18" charset="0"/>
                                </a:rPr>
                              </m:ctrlPr>
                            </m:sSupPr>
                            <m:e>
                              <m:r>
                                <a:rPr lang="ar-AE" sz="1900" i="1">
                                  <a:latin typeface="Cambria Math" panose="02040503050406030204" pitchFamily="18" charset="0"/>
                                </a:rPr>
                                <m:t>𝐺</m:t>
                              </m:r>
                            </m:e>
                            <m:sup>
                              <m:d>
                                <m:dPr>
                                  <m:ctrlPr>
                                    <a:rPr lang="ar-AE" sz="1900" i="1">
                                      <a:latin typeface="Cambria Math" panose="02040503050406030204" pitchFamily="18" charset="0"/>
                                    </a:rPr>
                                  </m:ctrlPr>
                                </m:dPr>
                                <m:e>
                                  <m:r>
                                    <a:rPr lang="ar-AE" sz="1900" i="1">
                                      <a:latin typeface="Cambria Math" panose="02040503050406030204" pitchFamily="18" charset="0"/>
                                    </a:rPr>
                                    <m:t>𝑖</m:t>
                                  </m:r>
                                </m:e>
                              </m:d>
                            </m:sup>
                          </m:sSup>
                        </m:e>
                      </m:nary>
                      <m:d>
                        <m:dPr>
                          <m:ctrlPr>
                            <a:rPr lang="ar-AE" sz="1900" i="1">
                              <a:latin typeface="Cambria Math" panose="02040503050406030204" pitchFamily="18" charset="0"/>
                            </a:rPr>
                          </m:ctrlPr>
                        </m:dPr>
                        <m:e>
                          <m:r>
                            <a:rPr lang="ar-AE" sz="1900" i="1">
                              <a:latin typeface="Cambria Math" panose="02040503050406030204" pitchFamily="18" charset="0"/>
                            </a:rPr>
                            <m:t>𝑠</m:t>
                          </m:r>
                        </m:e>
                      </m:d>
                    </m:oMath>
                  </m:oMathPara>
                </a14:m>
                <a:endParaRPr lang="ar-AE" sz="1900" b="0"/>
              </a:p>
              <a:p>
                <a:r>
                  <a:rPr lang="en-US" sz="1900"/>
                  <a:t>Where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𝑁</m:t>
                        </m:r>
                      </m:e>
                      <m:sub>
                        <m:r>
                          <a:rPr lang="ar-AE" sz="1900" i="1">
                            <a:latin typeface="Cambria Math" panose="02040503050406030204" pitchFamily="18" charset="0"/>
                          </a:rPr>
                          <m:t>𝑠</m:t>
                        </m:r>
                      </m:sub>
                    </m:sSub>
                  </m:oMath>
                </a14:m>
                <a:r>
                  <a:rPr lang="en-US" sz="1900"/>
                  <a:t>is the number of first-visits to </a:t>
                </a:r>
                <a14:m>
                  <m:oMath xmlns:m="http://schemas.openxmlformats.org/officeDocument/2006/math">
                    <m:r>
                      <a:rPr lang="en-US" sz="1900" i="1">
                        <a:latin typeface="Cambria Math" panose="02040503050406030204" pitchFamily="18" charset="0"/>
                      </a:rPr>
                      <m:t>𝑠</m:t>
                    </m:r>
                  </m:oMath>
                </a14:m>
                <a:r>
                  <a:rPr lang="en-US" sz="1900"/>
                  <a:t> so far, and </a:t>
                </a:r>
                <a14:m>
                  <m:oMath xmlns:m="http://schemas.openxmlformats.org/officeDocument/2006/math">
                    <m:sSup>
                      <m:sSupPr>
                        <m:ctrlPr>
                          <a:rPr lang="ar-AE" sz="1900" i="1">
                            <a:latin typeface="Cambria Math" panose="02040503050406030204" pitchFamily="18" charset="0"/>
                          </a:rPr>
                        </m:ctrlPr>
                      </m:sSupPr>
                      <m:e>
                        <m:r>
                          <a:rPr lang="ar-AE" sz="1900" i="1">
                            <a:latin typeface="Cambria Math" panose="02040503050406030204" pitchFamily="18" charset="0"/>
                          </a:rPr>
                          <m:t>𝐺</m:t>
                        </m:r>
                      </m:e>
                      <m:sup>
                        <m:d>
                          <m:dPr>
                            <m:ctrlPr>
                              <a:rPr lang="ar-AE" sz="1900" i="1">
                                <a:latin typeface="Cambria Math" panose="02040503050406030204" pitchFamily="18" charset="0"/>
                              </a:rPr>
                            </m:ctrlPr>
                          </m:dPr>
                          <m:e>
                            <m:r>
                              <a:rPr lang="ar-AE" sz="1900" i="1">
                                <a:latin typeface="Cambria Math" panose="02040503050406030204" pitchFamily="18" charset="0"/>
                              </a:rPr>
                              <m:t>𝑖</m:t>
                            </m:r>
                          </m:e>
                        </m:d>
                      </m:sup>
                    </m:sSup>
                    <m:d>
                      <m:dPr>
                        <m:ctrlPr>
                          <a:rPr lang="ar-AE" sz="1900" i="1">
                            <a:latin typeface="Cambria Math" panose="02040503050406030204" pitchFamily="18" charset="0"/>
                          </a:rPr>
                        </m:ctrlPr>
                      </m:dPr>
                      <m:e>
                        <m:r>
                          <a:rPr lang="ar-AE" sz="1900" i="1">
                            <a:latin typeface="Cambria Math" panose="02040503050406030204" pitchFamily="18" charset="0"/>
                          </a:rPr>
                          <m:t>𝑠</m:t>
                        </m:r>
                      </m:e>
                    </m:d>
                  </m:oMath>
                </a14:m>
                <a:r>
                  <a:rPr lang="en-US" sz="1900"/>
                  <a:t>the corresponding returns.</a:t>
                </a:r>
                <a:endParaRPr lang="ar-AE" sz="1900" b="0"/>
              </a:p>
            </p:txBody>
          </p:sp>
        </mc:Choice>
        <mc:Fallback>
          <p:sp>
            <p:nvSpPr>
              <p:cNvPr id="3" name="Content Placeholder 2">
                <a:extLst>
                  <a:ext uri="{FF2B5EF4-FFF2-40B4-BE49-F238E27FC236}">
                    <a16:creationId xmlns:a16="http://schemas.microsoft.com/office/drawing/2014/main" id="{70879789-5FD4-5155-1881-3BFA348AA006}"/>
                  </a:ext>
                </a:extLst>
              </p:cNvPr>
              <p:cNvSpPr>
                <a:spLocks noGrp="1" noRot="1" noChangeAspect="1" noMove="1" noResize="1" noEditPoints="1" noAdjustHandles="1" noChangeArrowheads="1" noChangeShapeType="1" noTextEdit="1"/>
              </p:cNvSpPr>
              <p:nvPr>
                <p:ph idx="1"/>
              </p:nvPr>
            </p:nvSpPr>
            <p:spPr>
              <a:blipFill>
                <a:blip r:embed="rId3"/>
                <a:stretch>
                  <a:fillRect l="-483" t="-6977" b="-38081"/>
                </a:stretch>
              </a:blipFill>
            </p:spPr>
            <p:txBody>
              <a:bodyPr/>
              <a:lstStyle/>
              <a:p>
                <a:r>
                  <a:rPr lang="en-US">
                    <a:noFill/>
                  </a:rPr>
                  <a:t> </a:t>
                </a:r>
              </a:p>
            </p:txBody>
          </p:sp>
        </mc:Fallback>
      </mc:AlternateContent>
    </p:spTree>
    <p:extLst>
      <p:ext uri="{BB962C8B-B14F-4D97-AF65-F5344CB8AC3E}">
        <p14:creationId xmlns:p14="http://schemas.microsoft.com/office/powerpoint/2010/main" val="3796569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6AB9E721F69D468A283435886A2E04" ma:contentTypeVersion="3" ma:contentTypeDescription="Create a new document." ma:contentTypeScope="" ma:versionID="dab17e9980f4eef0a06e733eb1475729">
  <xsd:schema xmlns:xsd="http://www.w3.org/2001/XMLSchema" xmlns:xs="http://www.w3.org/2001/XMLSchema" xmlns:p="http://schemas.microsoft.com/office/2006/metadata/properties" xmlns:ns2="acaec0fe-9ef2-464a-997f-92fca69a7aa5" targetNamespace="http://schemas.microsoft.com/office/2006/metadata/properties" ma:root="true" ma:fieldsID="5cb2a14487646bdbac3b54fd91fee089" ns2:_="">
    <xsd:import namespace="acaec0fe-9ef2-464a-997f-92fca69a7aa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aec0fe-9ef2-464a-997f-92fca69a7a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9A5F5A-088E-4469-9381-9EF421C47B65}">
  <ds:schemaRefs>
    <ds:schemaRef ds:uri="http://purl.org/dc/elements/1.1/"/>
    <ds:schemaRef ds:uri="http://schemas.openxmlformats.org/package/2006/metadata/core-properties"/>
    <ds:schemaRef ds:uri="http://schemas.microsoft.com/office/2006/documentManagement/types"/>
    <ds:schemaRef ds:uri="acaec0fe-9ef2-464a-997f-92fca69a7aa5"/>
    <ds:schemaRef ds:uri="http://schemas.microsoft.com/office/2006/metadata/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CA1652A6-32B2-494C-81F2-A08463F0ECE3}">
  <ds:schemaRefs>
    <ds:schemaRef ds:uri="http://schemas.microsoft.com/sharepoint/v3/contenttype/forms"/>
  </ds:schemaRefs>
</ds:datastoreItem>
</file>

<file path=customXml/itemProps3.xml><?xml version="1.0" encoding="utf-8"?>
<ds:datastoreItem xmlns:ds="http://schemas.openxmlformats.org/officeDocument/2006/customXml" ds:itemID="{89A987A2-E787-4086-A5FD-1B3B707C255C}">
  <ds:schemaRefs>
    <ds:schemaRef ds:uri="acaec0fe-9ef2-464a-997f-92fca69a7a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9c742c4-e61c-4fa5-be89-a3cb566a80d1}" enabled="0" method="" siteId="{79c742c4-e61c-4fa5-be89-a3cb566a80d1}" removed="1"/>
</clbl:labelList>
</file>

<file path=docProps/app.xml><?xml version="1.0" encoding="utf-8"?>
<Properties xmlns="http://schemas.openxmlformats.org/officeDocument/2006/extended-properties" xmlns:vt="http://schemas.openxmlformats.org/officeDocument/2006/docPropsVTypes">
  <Template>office theme</Template>
  <TotalTime>15</TotalTime>
  <Words>1219</Words>
  <Application>Microsoft Macintosh PowerPoint</Application>
  <PresentationFormat>Widescreen</PresentationFormat>
  <Paragraphs>123</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Cambria Math</vt:lpstr>
      <vt:lpstr>office theme</vt:lpstr>
      <vt:lpstr>Monte Carlo and RL</vt:lpstr>
      <vt:lpstr>Introduction to Monte Carlo </vt:lpstr>
      <vt:lpstr>How it Works</vt:lpstr>
      <vt:lpstr>Example</vt:lpstr>
      <vt:lpstr>Monte Carlo in Reinforcement Learning</vt:lpstr>
      <vt:lpstr>Key Terms to know</vt:lpstr>
      <vt:lpstr>Monte Carlo in Reinforcement Learning</vt:lpstr>
      <vt:lpstr>Pros and Cons</vt:lpstr>
      <vt:lpstr>The Math</vt:lpstr>
      <vt:lpstr>The Math</vt:lpstr>
      <vt:lpstr>Monte Carlo Qualities and Use Cases</vt:lpstr>
      <vt:lpstr>In Application</vt:lpstr>
      <vt:lpstr>Demonstration - Blackjack</vt:lpstr>
      <vt:lpstr>Demonstration - Blackjack</vt:lpstr>
      <vt:lpstr>Demonstration - Blackjack</vt:lpstr>
      <vt:lpstr>Demonstration - Blackjack</vt:lpstr>
      <vt:lpstr>Demonstration - Blackjack</vt:lpstr>
      <vt:lpstr>Demonstration - Blackjack</vt:lpstr>
      <vt:lpstr>Demonstration - Blackjack</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Monte Carlo and RL</dc:title>
  <dc:creator/>
  <cp:lastModifiedBy>William Donnell-Lonon</cp:lastModifiedBy>
  <cp:revision>1</cp:revision>
  <dcterms:created xsi:type="dcterms:W3CDTF">2025-10-28T16:11:16Z</dcterms:created>
  <dcterms:modified xsi:type="dcterms:W3CDTF">2025-11-05T00:33:53Z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0x010100F66AB9E721F69D468A283435886A2E04</vt:lpwstr>
  </property>
</Properties>
</file>